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4" r:id="rId5"/>
    <p:sldMasterId id="2147484211" r:id="rId6"/>
    <p:sldMasterId id="2147484223" r:id="rId7"/>
  </p:sldMasterIdLst>
  <p:notesMasterIdLst>
    <p:notesMasterId r:id="rId49"/>
  </p:notesMasterIdLst>
  <p:handoutMasterIdLst>
    <p:handoutMasterId r:id="rId50"/>
  </p:handoutMasterIdLst>
  <p:sldIdLst>
    <p:sldId id="1106" r:id="rId8"/>
    <p:sldId id="1101" r:id="rId9"/>
    <p:sldId id="1107" r:id="rId10"/>
    <p:sldId id="1226" r:id="rId11"/>
    <p:sldId id="1227" r:id="rId12"/>
    <p:sldId id="1108" r:id="rId13"/>
    <p:sldId id="1224" r:id="rId14"/>
    <p:sldId id="1167" r:id="rId15"/>
    <p:sldId id="1168" r:id="rId16"/>
    <p:sldId id="1222" r:id="rId17"/>
    <p:sldId id="1113" r:id="rId18"/>
    <p:sldId id="1114" r:id="rId19"/>
    <p:sldId id="1116" r:id="rId20"/>
    <p:sldId id="1216" r:id="rId21"/>
    <p:sldId id="1193" r:id="rId22"/>
    <p:sldId id="1218" r:id="rId23"/>
    <p:sldId id="1209" r:id="rId24"/>
    <p:sldId id="1220" r:id="rId25"/>
    <p:sldId id="1221" r:id="rId26"/>
    <p:sldId id="1126" r:id="rId27"/>
    <p:sldId id="1169" r:id="rId28"/>
    <p:sldId id="1120" r:id="rId29"/>
    <p:sldId id="1127" r:id="rId30"/>
    <p:sldId id="1183" r:id="rId31"/>
    <p:sldId id="1121" r:id="rId32"/>
    <p:sldId id="1149" r:id="rId33"/>
    <p:sldId id="1191" r:id="rId34"/>
    <p:sldId id="1185" r:id="rId35"/>
    <p:sldId id="1187" r:id="rId36"/>
    <p:sldId id="1122" r:id="rId37"/>
    <p:sldId id="1215" r:id="rId38"/>
    <p:sldId id="1129" r:id="rId39"/>
    <p:sldId id="1130" r:id="rId40"/>
    <p:sldId id="1135" r:id="rId41"/>
    <p:sldId id="1138" r:id="rId42"/>
    <p:sldId id="1124" r:id="rId43"/>
    <p:sldId id="1223" r:id="rId44"/>
    <p:sldId id="1133" r:id="rId45"/>
    <p:sldId id="1150" r:id="rId46"/>
    <p:sldId id="1210" r:id="rId47"/>
    <p:sldId id="1151" r:id="rId48"/>
  </p:sldIdLst>
  <p:sldSz cx="12436475" cy="6994525"/>
  <p:notesSz cx="6858000" cy="9144000"/>
  <p:defaultTex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layouts" id="{33190A15-43F5-4CC9-8701-15A70A24A2E5}">
          <p14:sldIdLst>
            <p14:sldId id="1106"/>
            <p14:sldId id="1101"/>
            <p14:sldId id="1107"/>
            <p14:sldId id="1226"/>
            <p14:sldId id="1227"/>
            <p14:sldId id="1108"/>
            <p14:sldId id="1224"/>
            <p14:sldId id="1167"/>
            <p14:sldId id="1168"/>
            <p14:sldId id="1222"/>
            <p14:sldId id="1113"/>
            <p14:sldId id="1114"/>
            <p14:sldId id="1116"/>
            <p14:sldId id="1216"/>
            <p14:sldId id="1193"/>
            <p14:sldId id="1218"/>
            <p14:sldId id="1209"/>
            <p14:sldId id="1220"/>
            <p14:sldId id="1221"/>
            <p14:sldId id="1126"/>
            <p14:sldId id="1169"/>
            <p14:sldId id="1120"/>
            <p14:sldId id="1127"/>
            <p14:sldId id="1183"/>
            <p14:sldId id="1121"/>
            <p14:sldId id="1149"/>
            <p14:sldId id="1191"/>
            <p14:sldId id="1185"/>
            <p14:sldId id="1187"/>
            <p14:sldId id="1122"/>
            <p14:sldId id="1215"/>
            <p14:sldId id="1129"/>
            <p14:sldId id="1130"/>
            <p14:sldId id="1135"/>
            <p14:sldId id="1138"/>
            <p14:sldId id="1124"/>
            <p14:sldId id="1223"/>
            <p14:sldId id="1133"/>
            <p14:sldId id="1150"/>
            <p14:sldId id="1210"/>
            <p14:sldId id="1151"/>
          </p14:sldIdLst>
        </p14:section>
      </p14:sectionLst>
    </p:ex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2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EC"/>
    <a:srgbClr val="FF188F"/>
    <a:srgbClr val="00D8CC"/>
    <a:srgbClr val="3FACA1"/>
    <a:srgbClr val="006AAC"/>
    <a:srgbClr val="00478A"/>
    <a:srgbClr val="00BCF2"/>
    <a:srgbClr val="7FBA00"/>
    <a:srgbClr val="00188F"/>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3" autoAdjust="0"/>
    <p:restoredTop sz="83303" autoAdjust="0"/>
  </p:normalViewPr>
  <p:slideViewPr>
    <p:cSldViewPr>
      <p:cViewPr varScale="1">
        <p:scale>
          <a:sx n="61" d="100"/>
          <a:sy n="61" d="100"/>
        </p:scale>
        <p:origin x="444" y="60"/>
      </p:cViewPr>
      <p:guideLst>
        <p:guide orient="horz" pos="188"/>
        <p:guide orient="horz" pos="763"/>
        <p:guide orient="horz" pos="1329"/>
        <p:guide orient="horz" pos="2491"/>
        <p:guide orient="horz" pos="4218"/>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notesTextViewPr>
    <p:cViewPr>
      <p:scale>
        <a:sx n="3" d="2"/>
        <a:sy n="3" d="2"/>
      </p:scale>
      <p:origin x="0" y="0"/>
    </p:cViewPr>
  </p:notesTextViewPr>
  <p:sorterViewPr>
    <p:cViewPr varScale="1">
      <p:scale>
        <a:sx n="1" d="1"/>
        <a:sy n="1" d="1"/>
      </p:scale>
      <p:origin x="0" y="376"/>
    </p:cViewPr>
  </p:sorterViewPr>
  <p:notesViewPr>
    <p:cSldViewPr showGuides="1">
      <p:cViewPr>
        <p:scale>
          <a:sx n="268" d="100"/>
          <a:sy n="268" d="100"/>
        </p:scale>
        <p:origin x="480" y="1061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4/4/2014</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4/4/2014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2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34" indent="-107942" algn="l" defTabSz="93262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621" indent="-117388" algn="l" defTabSz="93262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87" indent="-149770" algn="l" defTabSz="93262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416" indent="-117388" algn="l" defTabSz="93262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558" algn="l" defTabSz="932623" rtl="0" eaLnBrk="1" latinLnBrk="0" hangingPunct="1">
      <a:defRPr sz="1200" kern="1200">
        <a:solidFill>
          <a:schemeClr val="tx1"/>
        </a:solidFill>
        <a:latin typeface="+mn-lt"/>
        <a:ea typeface="+mn-ea"/>
        <a:cs typeface="+mn-cs"/>
      </a:defRPr>
    </a:lvl6pPr>
    <a:lvl7pPr marL="2797868" algn="l" defTabSz="932623" rtl="0" eaLnBrk="1" latinLnBrk="0" hangingPunct="1">
      <a:defRPr sz="1200" kern="1200">
        <a:solidFill>
          <a:schemeClr val="tx1"/>
        </a:solidFill>
        <a:latin typeface="+mn-lt"/>
        <a:ea typeface="+mn-ea"/>
        <a:cs typeface="+mn-cs"/>
      </a:defRPr>
    </a:lvl7pPr>
    <a:lvl8pPr marL="3264180" algn="l" defTabSz="932623" rtl="0" eaLnBrk="1" latinLnBrk="0" hangingPunct="1">
      <a:defRPr sz="1200" kern="1200">
        <a:solidFill>
          <a:schemeClr val="tx1"/>
        </a:solidFill>
        <a:latin typeface="+mn-lt"/>
        <a:ea typeface="+mn-ea"/>
        <a:cs typeface="+mn-cs"/>
      </a:defRPr>
    </a:lvl8pPr>
    <a:lvl9pPr marL="3730491" algn="l" defTabSz="93262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Sanitized and</a:t>
            </a:r>
            <a:r>
              <a:rPr lang="en-US" baseline="0" dirty="0" smtClean="0"/>
              <a:t> simplified in some scenarios to make it easier to describe in this setting.</a:t>
            </a:r>
          </a:p>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472699-E330-4F7B-8309-A06FBA6231CF}"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43941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Worker role now hosting Katana – light weight, fast. Takes</a:t>
            </a:r>
            <a:r>
              <a:rPr lang="en-US" baseline="0" dirty="0" smtClean="0"/>
              <a:t> the training wheels off. More </a:t>
            </a:r>
            <a:r>
              <a:rPr lang="en-US" baseline="0" dirty="0" err="1" smtClean="0"/>
              <a:t>dev</a:t>
            </a:r>
            <a:r>
              <a:rPr lang="en-US" baseline="0" dirty="0" smtClean="0"/>
              <a:t> responsibility.</a:t>
            </a:r>
          </a:p>
          <a:p>
            <a:endParaRPr lang="en-US" baseline="0" dirty="0" smtClean="0"/>
          </a:p>
          <a:p>
            <a:r>
              <a:rPr lang="en-US" baseline="0" dirty="0" smtClean="0"/>
              <a:t>Use multiple storage accounts, and multiple queues per account. Random distribution of messages. </a:t>
            </a:r>
          </a:p>
          <a:p>
            <a:endParaRPr lang="en-US" baseline="0" dirty="0" smtClean="0"/>
          </a:p>
          <a:p>
            <a:r>
              <a:rPr lang="en-US" baseline="0" dirty="0" smtClean="0"/>
              <a:t>Worker role to retrieve from queues in batches.  Batch inserts into SQL. Handle retry failures. Optionally scale out database tier.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D3BD28-E280-4429-BB44-CAF0368A35DD}"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45660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more and more people</a:t>
            </a:r>
            <a:r>
              <a:rPr lang="en-US" baseline="0" dirty="0" smtClean="0"/>
              <a:t> use </a:t>
            </a:r>
            <a:r>
              <a:rPr lang="en-US" baseline="0" dirty="0" err="1" smtClean="0"/>
              <a:t>IaaS</a:t>
            </a:r>
            <a:r>
              <a:rPr lang="en-US" baseline="0" dirty="0" smtClean="0"/>
              <a:t> features, they stub their toe thinking infrastructure in cloud is same as on-</a:t>
            </a:r>
            <a:r>
              <a:rPr lang="en-US" baseline="0" dirty="0" err="1" smtClean="0"/>
              <a:t>prem</a:t>
            </a:r>
            <a:endParaRPr lang="en-US" baseline="0" dirty="0" smtClean="0"/>
          </a:p>
          <a:p>
            <a:endParaRPr lang="en-US" baseline="0" dirty="0" smtClean="0"/>
          </a:p>
          <a:p>
            <a:r>
              <a:rPr lang="en-US" baseline="0" dirty="0" smtClean="0"/>
              <a:t>Error – not enough addressable space</a:t>
            </a:r>
          </a:p>
          <a:p>
            <a:endParaRPr lang="en-US" baseline="0" dirty="0" smtClean="0"/>
          </a:p>
          <a:p>
            <a:r>
              <a:rPr lang="en-US" dirty="0" smtClean="0"/>
              <a:t>.</a:t>
            </a:r>
            <a:r>
              <a:rPr lang="en-US" dirty="0" smtClean="0"/>
              <a:t>31 would be the lasts IP in a /27</a:t>
            </a:r>
          </a:p>
          <a:p>
            <a:endParaRPr lang="en-US" dirty="0" smtClean="0"/>
          </a:p>
          <a:p>
            <a:r>
              <a:rPr lang="en-US" dirty="0" smtClean="0"/>
              <a:t>Without a subnet, Azure was allocating VMs every 8 slots starting at .4 (0-3 reserved)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A43866-821E-47A2-8B44-EA4EBABB6AA3}"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0145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a:t>
            </a:r>
            <a:r>
              <a:rPr lang="en-US" baseline="0" dirty="0" smtClean="0"/>
              <a:t> – create a subnet.</a:t>
            </a:r>
          </a:p>
          <a:p>
            <a:endParaRPr lang="en-US" baseline="0" dirty="0" smtClean="0"/>
          </a:p>
          <a:p>
            <a:r>
              <a:rPr lang="en-US" baseline="0" dirty="0" smtClean="0"/>
              <a:t>IP addresses allocated sequentially starting at .4.  Giving enough room to add the new VM.</a:t>
            </a:r>
          </a:p>
          <a:p>
            <a:endParaRPr lang="en-US" baseline="0" dirty="0" smtClean="0"/>
          </a:p>
          <a:p>
            <a:r>
              <a:rPr lang="en-US" baseline="0" dirty="0" smtClean="0"/>
              <a:t>Problem – can’t move VMs in a network once created, especially to a subnet.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A43866-821E-47A2-8B44-EA4EBABB6AA3}"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03302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a:t>
            </a:r>
            <a:r>
              <a:rPr lang="en-US" baseline="0" dirty="0" smtClean="0"/>
              <a:t> – create a subnet.</a:t>
            </a:r>
          </a:p>
          <a:p>
            <a:r>
              <a:rPr lang="en-US" baseline="0" dirty="0" smtClean="0"/>
              <a:t>IP addresses allocated sequentially starting at .4.  Giving enough room to add the new VM.</a:t>
            </a:r>
          </a:p>
          <a:p>
            <a:r>
              <a:rPr lang="en-US" baseline="0" dirty="0" smtClean="0"/>
              <a:t>Problem – can’t move VMs in a network once created, especially to a subnet.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A43866-821E-47A2-8B44-EA4EBABB6AA3}"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47197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major points to remember in the cloud is that IT WILL FAIL. </a:t>
            </a:r>
            <a:r>
              <a:rPr lang="en-US" dirty="0" smtClean="0"/>
              <a:t>Sooner </a:t>
            </a:r>
            <a:r>
              <a:rPr lang="en-US" dirty="0" smtClean="0"/>
              <a:t>you embrace, better you’ll be.</a:t>
            </a:r>
          </a:p>
          <a:p>
            <a:endParaRPr lang="en-US" baseline="0" dirty="0" smtClean="0"/>
          </a:p>
          <a:p>
            <a:r>
              <a:rPr lang="en-US" dirty="0" smtClean="0"/>
              <a:t>Look at a simple, yet common scenario – connecting to a database.</a:t>
            </a:r>
          </a:p>
          <a:p>
            <a:endParaRPr lang="en-US" dirty="0" smtClean="0"/>
          </a:p>
          <a:p>
            <a:endParaRPr lang="en-US" baseline="0" dirty="0" smtClean="0"/>
          </a:p>
          <a:p>
            <a:endParaRPr lang="en-US" dirty="0" smtClean="0"/>
          </a:p>
          <a:p>
            <a:r>
              <a:rPr lang="en-US" dirty="0" smtClean="0"/>
              <a:t>http://msdn.microsoft.com/en-us/library/dn589784.aspx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430439-0A69-4E75-8E78-5842F85EC0B7}"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6893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using TOPAZ</a:t>
            </a:r>
          </a:p>
          <a:p>
            <a:endParaRPr lang="en-US" dirty="0" smtClean="0"/>
          </a:p>
          <a:p>
            <a:r>
              <a:rPr lang="en-US" dirty="0" smtClean="0"/>
              <a:t>Create</a:t>
            </a:r>
            <a:r>
              <a:rPr lang="en-US" baseline="0" dirty="0" smtClean="0"/>
              <a:t> your own detection strategy for your custom service.</a:t>
            </a:r>
          </a:p>
          <a:p>
            <a:endParaRPr lang="en-US" baseline="0" dirty="0" smtClean="0"/>
          </a:p>
          <a:p>
            <a:r>
              <a:rPr lang="en-US" baseline="0" dirty="0" smtClean="0"/>
              <a:t>10x</a:t>
            </a:r>
          </a:p>
          <a:p>
            <a:r>
              <a:rPr lang="en-US" baseline="0" dirty="0" smtClean="0"/>
              <a:t>Up to 30 sec</a:t>
            </a:r>
          </a:p>
          <a:p>
            <a:endParaRPr lang="en-US" dirty="0" smtClean="0"/>
          </a:p>
          <a:p>
            <a:r>
              <a:rPr lang="en-US" dirty="0" smtClean="0"/>
              <a:t>http://msdn.microsoft.com/en-us/library/dn589784.aspx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430439-0A69-4E75-8E78-5842F85EC0B7}"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80991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sz="1000" dirty="0" smtClean="0">
                <a:gradFill>
                  <a:gsLst>
                    <a:gs pos="0">
                      <a:srgbClr val="FFFFFF"/>
                    </a:gs>
                    <a:gs pos="100000">
                      <a:srgbClr val="FFFFFF"/>
                    </a:gs>
                  </a:gsLst>
                  <a:lin ang="5400000" scaled="0"/>
                </a:gradFill>
                <a:ea typeface="Segoe UI" pitchFamily="34" charset="0"/>
                <a:cs typeface="Segoe UI" pitchFamily="34" charset="0"/>
              </a:rPr>
              <a:t>While the database can,</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and will, fail – so will external services you may take a dependency on.</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10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000" dirty="0" smtClean="0">
                <a:gradFill>
                  <a:gsLst>
                    <a:gs pos="0">
                      <a:srgbClr val="FFFFFF"/>
                    </a:gs>
                    <a:gs pos="100000">
                      <a:srgbClr val="FFFFFF"/>
                    </a:gs>
                  </a:gsLst>
                  <a:lin ang="5400000" scaled="0"/>
                </a:gradFill>
                <a:ea typeface="Segoe UI" pitchFamily="34" charset="0"/>
                <a:cs typeface="Segoe UI" pitchFamily="34" charset="0"/>
              </a:rPr>
              <a:t>storage outages. compute outages. cache outages.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430439-0A69-4E75-8E78-5842F85EC0B7}"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16673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ways to constrain the retry</a:t>
            </a:r>
            <a:r>
              <a:rPr lang="en-US" baseline="0" dirty="0" smtClean="0"/>
              <a:t> actions as part of the overall strategy</a:t>
            </a:r>
            <a:r>
              <a:rPr lang="en-US" dirty="0" smtClean="0"/>
              <a:t> </a:t>
            </a:r>
          </a:p>
          <a:p>
            <a:endParaRPr lang="en-US" dirty="0" smtClean="0"/>
          </a:p>
          <a:p>
            <a:r>
              <a:rPr lang="en-US" dirty="0" smtClean="0"/>
              <a:t>http://msdn.microsoft.com/en-us/library/dn589784.aspx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430439-0A69-4E75-8E78-5842F85EC0B7}"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5184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balance</a:t>
            </a:r>
            <a:r>
              <a:rPr lang="en-US" baseline="0" dirty="0" smtClean="0"/>
              <a:t> the impact of the failure against the cost to mitigate that risk.  What is the damage that would be caused by a failure?</a:t>
            </a:r>
          </a:p>
          <a:p>
            <a:endParaRPr lang="en-US" baseline="0" dirty="0" smtClean="0"/>
          </a:p>
          <a:p>
            <a:r>
              <a:rPr lang="en-US" dirty="0" smtClean="0"/>
              <a:t>http://4.bp.blogspot.com/-ywsWLqZ0EYA/UrW47qFsMOI/AAAAAAAAFD8/4mdGWSUD-Mo/s1600/Soup-Nazi.jpg</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E8A188C-0467-4CD1-A94F-33DE607819FA}"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12908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23" rtl="0" eaLnBrk="1" fontAlgn="auto" latinLnBrk="0" hangingPunct="1">
              <a:lnSpc>
                <a:spcPct val="90000"/>
              </a:lnSpc>
              <a:spcBef>
                <a:spcPts val="0"/>
              </a:spcBef>
              <a:spcAft>
                <a:spcPts val="340"/>
              </a:spcAft>
              <a:buClrTx/>
              <a:buSzTx/>
              <a:buFontTx/>
              <a:buNone/>
              <a:tabLst/>
              <a:defRPr/>
            </a:pPr>
            <a:r>
              <a:rPr lang="en-US" sz="1000" dirty="0" smtClean="0">
                <a:gradFill>
                  <a:gsLst>
                    <a:gs pos="0">
                      <a:srgbClr val="FFFFFF"/>
                    </a:gs>
                    <a:gs pos="100000">
                      <a:srgbClr val="FFFFFF"/>
                    </a:gs>
                  </a:gsLst>
                  <a:lin ang="5400000" scaled="0"/>
                </a:gradFill>
                <a:ea typeface="Segoe UI" pitchFamily="34" charset="0"/>
                <a:cs typeface="Segoe UI" pitchFamily="34" charset="0"/>
              </a:rPr>
              <a:t>Let’s take a look at this Cloud</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Service.</a:t>
            </a:r>
          </a:p>
          <a:p>
            <a:pPr marL="0" marR="0" indent="0" algn="l" defTabSz="932623" rtl="0" eaLnBrk="1" fontAlgn="auto" latinLnBrk="0" hangingPunct="1">
              <a:lnSpc>
                <a:spcPct val="90000"/>
              </a:lnSpc>
              <a:spcBef>
                <a:spcPts val="0"/>
              </a:spcBef>
              <a:spcAft>
                <a:spcPts val="340"/>
              </a:spcAft>
              <a:buClrTx/>
              <a:buSzTx/>
              <a:buFontTx/>
              <a:buNone/>
              <a:tabLst/>
              <a:defRPr/>
            </a:pPr>
            <a:endParaRPr lang="en-US" sz="1000" baseline="0" dirty="0" smtClean="0">
              <a:gradFill>
                <a:gsLst>
                  <a:gs pos="0">
                    <a:srgbClr val="FFFFFF"/>
                  </a:gs>
                  <a:gs pos="100000">
                    <a:srgbClr val="FFFFFF"/>
                  </a:gs>
                </a:gsLst>
                <a:lin ang="5400000" scaled="0"/>
              </a:gradFill>
              <a:ea typeface="Segoe UI" pitchFamily="34" charset="0"/>
              <a:cs typeface="Segoe UI" pitchFamily="34" charset="0"/>
            </a:endParaRPr>
          </a:p>
          <a:p>
            <a:pPr marL="0" marR="0" indent="0" algn="l" defTabSz="932623" rtl="0" eaLnBrk="1" fontAlgn="auto" latinLnBrk="0" hangingPunct="1">
              <a:lnSpc>
                <a:spcPct val="90000"/>
              </a:lnSpc>
              <a:spcBef>
                <a:spcPts val="0"/>
              </a:spcBef>
              <a:spcAft>
                <a:spcPts val="340"/>
              </a:spcAft>
              <a:buClrTx/>
              <a:buSzTx/>
              <a:buFontTx/>
              <a:buNone/>
              <a:tabLst/>
              <a:defRPr/>
            </a:pPr>
            <a:r>
              <a:rPr lang="en-US" sz="1000" dirty="0" smtClean="0">
                <a:gradFill>
                  <a:gsLst>
                    <a:gs pos="0">
                      <a:srgbClr val="FFFFFF"/>
                    </a:gs>
                    <a:gs pos="100000">
                      <a:srgbClr val="FFFFFF"/>
                    </a:gs>
                  </a:gsLst>
                  <a:lin ang="5400000" scaled="0"/>
                </a:gradFill>
                <a:ea typeface="Segoe UI" pitchFamily="34" charset="0"/>
                <a:cs typeface="Segoe UI" pitchFamily="34" charset="0"/>
              </a:rPr>
              <a:t>Not </a:t>
            </a:r>
            <a:r>
              <a:rPr lang="en-US" sz="1000" dirty="0" smtClean="0">
                <a:gradFill>
                  <a:gsLst>
                    <a:gs pos="0">
                      <a:srgbClr val="FFFFFF"/>
                    </a:gs>
                    <a:gs pos="100000">
                      <a:srgbClr val="FFFFFF"/>
                    </a:gs>
                  </a:gsLst>
                  <a:lin ang="5400000" scaled="0"/>
                </a:gradFill>
                <a:ea typeface="Segoe UI" pitchFamily="34" charset="0"/>
                <a:cs typeface="Segoe UI" pitchFamily="34" charset="0"/>
              </a:rPr>
              <a:t>as wrong, as not very optimal</a:t>
            </a:r>
          </a:p>
          <a:p>
            <a:pPr marL="0" marR="0" indent="0" algn="l" defTabSz="932623" rtl="0" eaLnBrk="1" fontAlgn="auto" latinLnBrk="0" hangingPunct="1">
              <a:lnSpc>
                <a:spcPct val="90000"/>
              </a:lnSpc>
              <a:spcBef>
                <a:spcPts val="0"/>
              </a:spcBef>
              <a:spcAft>
                <a:spcPts val="340"/>
              </a:spcAft>
              <a:buClrTx/>
              <a:buSzTx/>
              <a:buFontTx/>
              <a:buNone/>
              <a:tabLst/>
              <a:defRPr/>
            </a:pPr>
            <a:endParaRPr lang="en-US" sz="1000" dirty="0" smtClean="0">
              <a:gradFill>
                <a:gsLst>
                  <a:gs pos="0">
                    <a:srgbClr val="FFFFFF"/>
                  </a:gs>
                  <a:gs pos="100000">
                    <a:srgbClr val="FFFFFF"/>
                  </a:gs>
                </a:gsLst>
                <a:lin ang="5400000" scaled="0"/>
              </a:gradFill>
              <a:ea typeface="Segoe UI" pitchFamily="34" charset="0"/>
              <a:cs typeface="Segoe UI" pitchFamily="34" charset="0"/>
            </a:endParaRPr>
          </a:p>
          <a:p>
            <a:pPr marL="0" marR="0" indent="0" algn="l" defTabSz="932623" rtl="0" eaLnBrk="1" fontAlgn="auto" latinLnBrk="0" hangingPunct="1">
              <a:lnSpc>
                <a:spcPct val="90000"/>
              </a:lnSpc>
              <a:spcBef>
                <a:spcPts val="0"/>
              </a:spcBef>
              <a:spcAft>
                <a:spcPts val="340"/>
              </a:spcAft>
              <a:buClrTx/>
              <a:buSzTx/>
              <a:buFontTx/>
              <a:buNone/>
              <a:tabLst/>
              <a:defRPr/>
            </a:pPr>
            <a:r>
              <a:rPr lang="en-US" sz="1000" dirty="0" err="1" smtClean="0">
                <a:gradFill>
                  <a:gsLst>
                    <a:gs pos="0">
                      <a:srgbClr val="FFFFFF"/>
                    </a:gs>
                    <a:gs pos="100000">
                      <a:srgbClr val="FFFFFF"/>
                    </a:gs>
                  </a:gsLst>
                  <a:lin ang="5400000" scaled="0"/>
                </a:gradFill>
                <a:ea typeface="Segoe UI" pitchFamily="34" charset="0"/>
                <a:cs typeface="Segoe UI" pitchFamily="34" charset="0"/>
              </a:rPr>
              <a:t>Scaler</a:t>
            </a:r>
            <a:r>
              <a:rPr lang="en-US" sz="1000" dirty="0" smtClean="0">
                <a:gradFill>
                  <a:gsLst>
                    <a:gs pos="0">
                      <a:srgbClr val="FFFFFF"/>
                    </a:gs>
                    <a:gs pos="100000">
                      <a:srgbClr val="FFFFFF"/>
                    </a:gs>
                  </a:gsLst>
                  <a:lin ang="5400000" scaled="0"/>
                </a:gradFill>
                <a:ea typeface="Segoe UI" pitchFamily="34" charset="0"/>
                <a:cs typeface="Segoe UI" pitchFamily="34" charset="0"/>
              </a:rPr>
              <a:t> role included in the same cloud service</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 not easily reusable</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497C07-7FC9-4FB4-9CDA-ADB86D94216D}"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9186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92" lvl="1" indent="0">
              <a:buNone/>
            </a:pPr>
            <a:r>
              <a:rPr lang="en-US" dirty="0" smtClean="0"/>
              <a:t>Start</a:t>
            </a:r>
            <a:r>
              <a:rPr lang="en-US" baseline="0" dirty="0" smtClean="0"/>
              <a:t> with an easy one . . . Too many projects fail to automate deployments and/or environment creation.</a:t>
            </a:r>
          </a:p>
          <a:p>
            <a:pPr marL="109292" lvl="1" indent="0">
              <a:buNone/>
            </a:pPr>
            <a:endParaRPr lang="en-US" baseline="0" dirty="0" smtClean="0"/>
          </a:p>
          <a:p>
            <a:pPr marL="109292" lvl="1" indent="0">
              <a:buNone/>
            </a:pPr>
            <a:r>
              <a:rPr lang="en-US" dirty="0" smtClean="0"/>
              <a:t>Take too long to deploy</a:t>
            </a:r>
          </a:p>
          <a:p>
            <a:pPr marL="109292" lvl="1" indent="0">
              <a:buNone/>
            </a:pPr>
            <a:endParaRPr lang="en-US" dirty="0" smtClean="0"/>
          </a:p>
          <a:p>
            <a:pPr marL="109292" lvl="1" indent="0">
              <a:buNone/>
            </a:pPr>
            <a:r>
              <a:rPr lang="en-US" dirty="0" smtClean="0"/>
              <a:t>Humans suck at repetitive tasks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ED3F18-259D-4192-9B6E-337A4FD0137F}"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4963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23" rtl="0" eaLnBrk="1" fontAlgn="auto" latinLnBrk="0" hangingPunct="1">
              <a:lnSpc>
                <a:spcPct val="90000"/>
              </a:lnSpc>
              <a:spcBef>
                <a:spcPts val="0"/>
              </a:spcBef>
              <a:spcAft>
                <a:spcPts val="340"/>
              </a:spcAft>
              <a:buClrTx/>
              <a:buSzTx/>
              <a:buFontTx/>
              <a:buNone/>
              <a:tabLst/>
              <a:defRPr/>
            </a:pPr>
            <a:r>
              <a:rPr lang="en-US" sz="1000" dirty="0" smtClean="0">
                <a:gradFill>
                  <a:gsLst>
                    <a:gs pos="0">
                      <a:srgbClr val="FFFFFF"/>
                    </a:gs>
                    <a:gs pos="100000">
                      <a:srgbClr val="FFFFFF"/>
                    </a:gs>
                  </a:gsLst>
                  <a:lin ang="5400000" scaled="0"/>
                </a:gradFill>
                <a:ea typeface="Segoe UI" pitchFamily="34" charset="0"/>
                <a:cs typeface="Segoe UI" pitchFamily="34" charset="0"/>
              </a:rPr>
              <a:t>Break scaling role into separate cloud service – reuse later; not included in deployment</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updates to the target service.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497C07-7FC9-4FB4-9CDA-ADB86D94216D}"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44581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23" rtl="0" eaLnBrk="1" fontAlgn="auto" latinLnBrk="0" hangingPunct="1">
              <a:lnSpc>
                <a:spcPct val="90000"/>
              </a:lnSpc>
              <a:spcBef>
                <a:spcPts val="0"/>
              </a:spcBef>
              <a:spcAft>
                <a:spcPts val="340"/>
              </a:spcAft>
              <a:buClrTx/>
              <a:buSzTx/>
              <a:buFontTx/>
              <a:buNone/>
              <a:tabLst/>
              <a:defRPr/>
            </a:pPr>
            <a:r>
              <a:rPr lang="en-US" sz="1000" dirty="0" smtClean="0">
                <a:gradFill>
                  <a:gsLst>
                    <a:gs pos="0">
                      <a:srgbClr val="FFFFFF"/>
                    </a:gs>
                    <a:gs pos="100000">
                      <a:srgbClr val="FFFFFF"/>
                    </a:gs>
                  </a:gsLst>
                  <a:lin ang="5400000" scaled="0"/>
                </a:gradFill>
                <a:ea typeface="Segoe UI" pitchFamily="34" charset="0"/>
                <a:cs typeface="Segoe UI" pitchFamily="34" charset="0"/>
              </a:rPr>
              <a:t>Invest</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in a custom scale solution or leverage pre-built solution</a:t>
            </a:r>
          </a:p>
          <a:p>
            <a:pPr marL="0" marR="0" indent="0" algn="l" defTabSz="932623" rtl="0" eaLnBrk="1" fontAlgn="auto" latinLnBrk="0" hangingPunct="1">
              <a:lnSpc>
                <a:spcPct val="90000"/>
              </a:lnSpc>
              <a:spcBef>
                <a:spcPts val="0"/>
              </a:spcBef>
              <a:spcAft>
                <a:spcPts val="340"/>
              </a:spcAft>
              <a:buClrTx/>
              <a:buSzTx/>
              <a:buFontTx/>
              <a:buNone/>
              <a:tabLst/>
              <a:defRPr/>
            </a:pPr>
            <a:r>
              <a:rPr lang="en-US" sz="1000" baseline="0" dirty="0" smtClean="0">
                <a:gradFill>
                  <a:gsLst>
                    <a:gs pos="0">
                      <a:srgbClr val="FFFFFF"/>
                    </a:gs>
                    <a:gs pos="100000">
                      <a:srgbClr val="FFFFFF"/>
                    </a:gs>
                  </a:gsLst>
                  <a:lin ang="5400000" scaled="0"/>
                </a:gradFill>
                <a:ea typeface="Segoe UI" pitchFamily="34" charset="0"/>
                <a:cs typeface="Segoe UI" pitchFamily="34" charset="0"/>
              </a:rPr>
              <a:t>Azure portal</a:t>
            </a:r>
          </a:p>
          <a:p>
            <a:pPr marL="0" marR="0" indent="0" algn="l" defTabSz="932623" rtl="0" eaLnBrk="1" fontAlgn="auto" latinLnBrk="0" hangingPunct="1">
              <a:lnSpc>
                <a:spcPct val="90000"/>
              </a:lnSpc>
              <a:spcBef>
                <a:spcPts val="0"/>
              </a:spcBef>
              <a:spcAft>
                <a:spcPts val="340"/>
              </a:spcAft>
              <a:buClrTx/>
              <a:buSzTx/>
              <a:buFontTx/>
              <a:buNone/>
              <a:tabLst/>
              <a:defRPr/>
            </a:pP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AzureWatch</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497C07-7FC9-4FB4-9CDA-ADB86D94216D}"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8465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Talked</a:t>
            </a:r>
            <a:r>
              <a:rPr lang="en-US" baseline="0" dirty="0" smtClean="0"/>
              <a:t> about this a little earlier when talking about DDOS</a:t>
            </a:r>
          </a:p>
          <a:p>
            <a:pPr marL="171450" indent="-171450">
              <a:buFontTx/>
              <a:buChar char="-"/>
            </a:pPr>
            <a:r>
              <a:rPr lang="en-US" baseline="0" dirty="0" smtClean="0"/>
              <a:t>What is busy?</a:t>
            </a:r>
          </a:p>
          <a:p>
            <a:pPr marL="171450" indent="-171450">
              <a:buFontTx/>
              <a:buChar char="-"/>
            </a:pPr>
            <a:endParaRPr lang="en-US" baseline="0" dirty="0" smtClean="0"/>
          </a:p>
          <a:p>
            <a:pPr marL="0" indent="0">
              <a:buFontTx/>
              <a:buNone/>
            </a:pPr>
            <a:r>
              <a:rPr lang="en-US" dirty="0" smtClean="0"/>
              <a:t>Instrumentation is Key</a:t>
            </a:r>
          </a:p>
          <a:p>
            <a:pPr lvl="1"/>
            <a:r>
              <a:rPr lang="en-US" dirty="0" smtClean="0"/>
              <a:t>Identify metrics that indicate “busy” – CPU %, queue depth, orders placed, etc.</a:t>
            </a:r>
          </a:p>
          <a:p>
            <a:pPr lvl="1"/>
            <a:r>
              <a:rPr lang="en-US" dirty="0" smtClean="0"/>
              <a:t>Logs that you can analyze – friend or foe?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C15E075-E495-436C-ACB4-D8B7590D7918}"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68382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on topic of scale, let’s talk about capacity planning</a:t>
            </a:r>
          </a:p>
          <a:p>
            <a:endParaRPr lang="en-US" dirty="0" smtClean="0"/>
          </a:p>
          <a:p>
            <a:r>
              <a:rPr lang="en-US" dirty="0" smtClean="0"/>
              <a:t>Machine fails</a:t>
            </a:r>
            <a:r>
              <a:rPr lang="en-US" baseline="0" dirty="0" smtClean="0"/>
              <a:t> – Azure will spin up a new instance.</a:t>
            </a:r>
            <a:endParaRPr lang="en-US" dirty="0" smtClean="0"/>
          </a:p>
          <a:p>
            <a:r>
              <a:rPr lang="en-US" dirty="0" smtClean="0"/>
              <a:t>Spinning</a:t>
            </a:r>
            <a:r>
              <a:rPr lang="en-US" baseline="0" dirty="0" smtClean="0"/>
              <a:t> up new machines can take several minutes.  Is that OK?</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253A17-0EEB-4A77-A464-18193FF31BB2}"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975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Kind of related to our previous points on auto-scaling and capacity.</a:t>
            </a:r>
          </a:p>
          <a:p>
            <a:endParaRPr lang="en-US" dirty="0" smtClean="0"/>
          </a:p>
          <a:p>
            <a:r>
              <a:rPr lang="en-US" dirty="0" smtClean="0"/>
              <a:t>“Have you performed</a:t>
            </a:r>
            <a:r>
              <a:rPr lang="en-US" baseline="0" dirty="0" smtClean="0"/>
              <a:t> any load tests?” … . “No”</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35E3DCA-3F16-4A90-A0C3-66E36B4E2F29}"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630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a:t>
            </a:r>
          </a:p>
          <a:p>
            <a:pPr lvl="1"/>
            <a:r>
              <a:rPr lang="en-US" dirty="0" smtClean="0"/>
              <a:t>Basic load test using LoadImpact.com</a:t>
            </a:r>
          </a:p>
          <a:p>
            <a:pPr lvl="1"/>
            <a:r>
              <a:rPr lang="en-US" dirty="0" smtClean="0"/>
              <a:t>Reach 40 concurrent users before receiving errors and timeouts</a:t>
            </a:r>
          </a:p>
          <a:p>
            <a:pPr lvl="1"/>
            <a:endParaRPr lang="en-US" dirty="0" smtClean="0"/>
          </a:p>
          <a:p>
            <a:pPr lvl="1"/>
            <a:r>
              <a:rPr lang="en-US" dirty="0" smtClean="0"/>
              <a:t>10 users PER SERVER!</a:t>
            </a:r>
          </a:p>
          <a:p>
            <a:pPr lvl="1"/>
            <a:endParaRPr lang="en-US" dirty="0" smtClean="0"/>
          </a:p>
          <a:p>
            <a:r>
              <a:rPr lang="en-US" dirty="0" smtClean="0"/>
              <a:t>The Cause</a:t>
            </a:r>
          </a:p>
          <a:p>
            <a:pPr lvl="1"/>
            <a:r>
              <a:rPr lang="en-US" dirty="0" smtClean="0"/>
              <a:t>No caching</a:t>
            </a:r>
          </a:p>
          <a:p>
            <a:pPr lvl="1"/>
            <a:r>
              <a:rPr lang="en-US" dirty="0" smtClean="0"/>
              <a:t>No retry</a:t>
            </a:r>
          </a:p>
          <a:p>
            <a:pPr lvl="1"/>
            <a:r>
              <a:rPr lang="en-US" dirty="0" smtClean="0"/>
              <a:t>Unnecessary hits to storage layer</a:t>
            </a:r>
          </a:p>
          <a:p>
            <a:pPr lvl="1"/>
            <a:r>
              <a:rPr lang="en-US" dirty="0" smtClean="0"/>
              <a:t>Bad code</a:t>
            </a:r>
          </a:p>
          <a:p>
            <a:pPr lvl="1"/>
            <a:r>
              <a:rPr lang="en-US" dirty="0" smtClean="0"/>
              <a:t>No tests</a:t>
            </a:r>
          </a:p>
          <a:p>
            <a:pPr lvl="1"/>
            <a:endParaRPr lang="en-US" dirty="0" smtClean="0"/>
          </a:p>
          <a:p>
            <a:r>
              <a:rPr lang="en-US" dirty="0" smtClean="0"/>
              <a:t>These are not “Windows Azure” problems!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FE5125-E984-42B0-B019-46203277E193}"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68058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Seen this at a</a:t>
            </a:r>
            <a:r>
              <a:rPr lang="en-US" baseline="0" dirty="0" smtClean="0"/>
              <a:t> multiple projects</a:t>
            </a:r>
            <a:r>
              <a:rPr lang="en-US" dirty="0" smtClean="0"/>
              <a:t> in the last year.</a:t>
            </a:r>
          </a:p>
          <a:p>
            <a:endParaRPr lang="en-US" dirty="0" smtClean="0"/>
          </a:p>
          <a:p>
            <a:pPr marL="0" marR="0" lvl="1" indent="0" algn="l" defTabSz="932623" rtl="0" eaLnBrk="1" fontAlgn="auto" latinLnBrk="0" hangingPunct="1">
              <a:lnSpc>
                <a:spcPct val="90000"/>
              </a:lnSpc>
              <a:spcBef>
                <a:spcPts val="0"/>
              </a:spcBef>
              <a:spcAft>
                <a:spcPts val="340"/>
              </a:spcAft>
              <a:buClrTx/>
              <a:buSzTx/>
              <a:buFontTx/>
              <a:buNone/>
              <a:tabLst/>
              <a:defRPr/>
            </a:pPr>
            <a:r>
              <a:rPr lang="en-US" dirty="0" smtClean="0"/>
              <a:t>Ops/Security Teams . . . Wrong people to piss off</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DEDCA35-8BE2-4AF8-83FC-F178DA3089BD}"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79795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a:t>
            </a:r>
            <a:r>
              <a:rPr lang="en-US" baseline="0" dirty="0" smtClean="0"/>
              <a:t> problem I see over &amp; over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CEBD8A-6C48-4BF1-B82D-538DAEFDB380}"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201494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CEBD8A-6C48-4BF1-B82D-538DAEFDB380}"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13274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http://blogs.msdn.com/b/windowsazure/archive/2012/03/09/summary-of-windows-azure-service-disruption-on-feb-29th-2012.aspx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CEBD8A-6C48-4BF1-B82D-538DAEFDB380}"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04844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PowerShell to script the process</a:t>
            </a:r>
          </a:p>
          <a:p>
            <a:pPr lvl="1"/>
            <a:r>
              <a:rPr lang="en-US" dirty="0" smtClean="0"/>
              <a:t>Create all the resources – storage accounts, Cloud Service, VMs, Web Site, SQL Database, etc.</a:t>
            </a:r>
          </a:p>
          <a:p>
            <a:pPr lvl="1"/>
            <a:r>
              <a:rPr lang="en-US" dirty="0" smtClean="0"/>
              <a:t>Deploy the package</a:t>
            </a:r>
          </a:p>
          <a:p>
            <a:pPr lvl="1"/>
            <a:r>
              <a:rPr lang="en-US" dirty="0" smtClean="0"/>
              <a:t>Perform the VIP Swap</a:t>
            </a:r>
          </a:p>
          <a:p>
            <a:pPr lvl="1"/>
            <a:r>
              <a:rPr lang="en-US" dirty="0" smtClean="0"/>
              <a:t>Invoke the script from build process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ED3F18-259D-4192-9B6E-337A4FD0137F}"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71379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http://blogs.msdn.com/b/windowsazure/archive/2012/03/09/summary-of-windows-azure-service-disruption-on-feb-29th-2012.aspx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CEBD8A-6C48-4BF1-B82D-538DAEFDB380}"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46390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Know What We Don’t Know</a:t>
            </a:r>
          </a:p>
          <a:p>
            <a:pPr lvl="1"/>
            <a:r>
              <a:rPr lang="en-US" dirty="0" smtClean="0"/>
              <a:t>Incredibly hard to find problems solely by looking at code</a:t>
            </a:r>
          </a:p>
          <a:p>
            <a:pPr lvl="1"/>
            <a:endParaRPr lang="en-US" dirty="0" smtClean="0"/>
          </a:p>
          <a:p>
            <a:r>
              <a:rPr lang="en-US" dirty="0" smtClean="0"/>
              <a:t>Preemptive vs. Reactionary</a:t>
            </a:r>
          </a:p>
          <a:p>
            <a:pPr lvl="1"/>
            <a:r>
              <a:rPr lang="en-US" dirty="0" smtClean="0"/>
              <a:t>Regular analysis of telemetry data can help find problems before they become severe.</a:t>
            </a:r>
          </a:p>
          <a:p>
            <a:pPr lvl="1"/>
            <a:endParaRPr lang="en-US" dirty="0" smtClean="0"/>
          </a:p>
          <a:p>
            <a:r>
              <a:rPr lang="en-US" dirty="0" smtClean="0"/>
              <a:t>Recovery &amp; Root Cause Analysis</a:t>
            </a:r>
          </a:p>
          <a:p>
            <a:pPr lvl="1"/>
            <a:r>
              <a:rPr lang="en-US" dirty="0" smtClean="0"/>
              <a:t>What is failing?</a:t>
            </a:r>
          </a:p>
          <a:p>
            <a:pPr lvl="1"/>
            <a:r>
              <a:rPr lang="en-US" dirty="0" smtClean="0"/>
              <a:t>Are we making it better or worse?</a:t>
            </a:r>
          </a:p>
          <a:p>
            <a:pPr lvl="1"/>
            <a:r>
              <a:rPr lang="en-US" dirty="0" smtClean="0"/>
              <a:t>What caused this problem in the first place?</a:t>
            </a:r>
          </a:p>
          <a:p>
            <a:endParaRPr lang="en-US" dirty="0" smtClean="0"/>
          </a:p>
          <a:p>
            <a:endParaRPr lang="en-US" dirty="0" smtClean="0"/>
          </a:p>
          <a:p>
            <a:r>
              <a:rPr lang="en-US" dirty="0" smtClean="0"/>
              <a:t>http://blogs.msdn.com/b/windowsazure/archive/2012/03/09/summary-of-windows-azure-service-disruption-on-feb-29th-2012.aspx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CEBD8A-6C48-4BF1-B82D-538DAEFDB380}"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56011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with cloud long enough, come</a:t>
            </a:r>
            <a:r>
              <a:rPr lang="en-US" baseline="0" dirty="0" smtClean="0"/>
              <a:t> to see 3 certain truths .. .</a:t>
            </a:r>
          </a:p>
          <a:p>
            <a:endParaRPr lang="en-US" baseline="0" dirty="0" smtClean="0"/>
          </a:p>
          <a:p>
            <a:r>
              <a:rPr lang="en-US" baseline="0" dirty="0" smtClean="0"/>
              <a:t>Look at most cloud failures . . .it’s people making a mistake, likely in configuration.</a:t>
            </a:r>
          </a:p>
          <a:p>
            <a:endParaRPr lang="en-US" baseline="0" dirty="0" smtClean="0"/>
          </a:p>
          <a:p>
            <a:endParaRPr lang="en-US" baseline="0" dirty="0" smtClean="0"/>
          </a:p>
          <a:p>
            <a:endParaRPr lang="en-US" baseline="0" dirty="0" smtClean="0"/>
          </a:p>
          <a:p>
            <a:r>
              <a:rPr lang="en-US" dirty="0" smtClean="0"/>
              <a:t>http://blogs.msdn.com/b/windowsazure/archive/2012/03/09/summary-of-windows-azure-service-disruption-on-feb-29th-2012.aspx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CEBD8A-6C48-4BF1-B82D-538DAEFDB380}"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34182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repeat the mistakes of others</a:t>
            </a:r>
          </a:p>
          <a:p>
            <a:endParaRPr lang="en-US" baseline="0" dirty="0" smtClean="0"/>
          </a:p>
          <a:p>
            <a:r>
              <a:rPr lang="en-US" baseline="0" dirty="0" smtClean="0"/>
              <a:t>When building Azure projects, be sure to . . . </a:t>
            </a:r>
            <a:r>
              <a:rPr lang="en-US" baseline="0" smtClean="0"/>
              <a: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CEBD8A-6C48-4BF1-B82D-538DAEFDB380}"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38882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Saw</a:t>
            </a:r>
            <a:r>
              <a:rPr lang="en-US" baseline="0" dirty="0" smtClean="0"/>
              <a:t> this one more early on – not as much lately</a:t>
            </a:r>
          </a:p>
          <a:p>
            <a:r>
              <a:rPr lang="en-US" dirty="0" smtClean="0"/>
              <a:t>Single sub for </a:t>
            </a:r>
            <a:r>
              <a:rPr lang="en-US" dirty="0" err="1" smtClean="0"/>
              <a:t>dev</a:t>
            </a:r>
            <a:r>
              <a:rPr lang="en-US" dirty="0" smtClean="0"/>
              <a:t>/</a:t>
            </a:r>
            <a:r>
              <a:rPr lang="en-US" dirty="0" err="1" smtClean="0"/>
              <a:t>qa</a:t>
            </a:r>
            <a:r>
              <a:rPr lang="en-US" dirty="0" smtClean="0"/>
              <a:t>/prod</a:t>
            </a:r>
          </a:p>
          <a:p>
            <a:pPr marL="0" marR="0" indent="0" algn="l" defTabSz="932623"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623" rtl="0" eaLnBrk="1" fontAlgn="auto" latinLnBrk="0" hangingPunct="1">
              <a:lnSpc>
                <a:spcPct val="90000"/>
              </a:lnSpc>
              <a:spcBef>
                <a:spcPts val="0"/>
              </a:spcBef>
              <a:spcAft>
                <a:spcPts val="340"/>
              </a:spcAft>
              <a:buClrTx/>
              <a:buSzTx/>
              <a:buFontTx/>
              <a:buNone/>
              <a:tabLst/>
              <a:defRPr/>
            </a:pPr>
            <a:r>
              <a:rPr lang="en-US" dirty="0" smtClean="0"/>
              <a:t>As usage expands</a:t>
            </a:r>
            <a:r>
              <a:rPr lang="en-US" baseline="0" dirty="0" smtClean="0"/>
              <a:t> – more services, storage, SQL Databases, etc. – reach subscription q</a:t>
            </a:r>
            <a:r>
              <a:rPr lang="en-US" dirty="0" smtClean="0"/>
              <a:t>uota limits </a:t>
            </a:r>
          </a:p>
          <a:p>
            <a:endParaRPr lang="en-US" dirty="0" smtClean="0"/>
          </a:p>
          <a:p>
            <a:pPr marL="0" marR="0" indent="0" algn="l" defTabSz="932623" rtl="0" eaLnBrk="1" fontAlgn="auto" latinLnBrk="0" hangingPunct="1">
              <a:lnSpc>
                <a:spcPct val="90000"/>
              </a:lnSpc>
              <a:spcBef>
                <a:spcPts val="0"/>
              </a:spcBef>
              <a:spcAft>
                <a:spcPts val="340"/>
              </a:spcAft>
              <a:buClrTx/>
              <a:buSzTx/>
              <a:buFontTx/>
              <a:buNone/>
              <a:tabLst/>
              <a:defRPr/>
            </a:pPr>
            <a:r>
              <a:rPr lang="en-US" dirty="0" smtClean="0"/>
              <a:t>Azure doesn’t have role based access control  - access is admin</a:t>
            </a:r>
          </a:p>
          <a:p>
            <a:endParaRPr lang="en-US" dirty="0" smtClean="0"/>
          </a:p>
          <a:p>
            <a:r>
              <a:rPr lang="en-US" dirty="0" err="1" smtClean="0"/>
              <a:t>Devs</a:t>
            </a:r>
            <a:r>
              <a:rPr lang="en-US" dirty="0" smtClean="0"/>
              <a:t> overwrite production data</a:t>
            </a:r>
          </a:p>
          <a:p>
            <a:endParaRPr lang="en-US" dirty="0" smtClean="0"/>
          </a:p>
          <a:p>
            <a:endParaRPr lang="en-US" dirty="0" smtClean="0"/>
          </a:p>
          <a:p>
            <a:endParaRPr lang="en-US" dirty="0" smtClean="0"/>
          </a:p>
          <a:p>
            <a:r>
              <a:rPr lang="en-US" dirty="0" smtClean="0"/>
              <a:t>http://www.careerplaybook.com/images/resumes/itprof/itprof1.gif</a:t>
            </a:r>
          </a:p>
          <a:p>
            <a:r>
              <a:rPr lang="en-US" dirty="0" smtClean="0"/>
              <a:t>http://www.technologytell.com/entertainment/files/2012/10/urkel.jpg</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A7FBA5-7BE9-45F5-973E-97719EC07358}"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523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one – which</a:t>
            </a:r>
            <a:r>
              <a:rPr lang="en-US" baseline="0" dirty="0" smtClean="0"/>
              <a:t> has several aspects – is a general failure to understand some core platform features</a:t>
            </a:r>
          </a:p>
          <a:p>
            <a:endParaRPr lang="en-US" baseline="0" dirty="0" smtClean="0"/>
          </a:p>
          <a:p>
            <a:r>
              <a:rPr lang="en-US" dirty="0" smtClean="0"/>
              <a:t>Microsoft Endpoint Protection for Windows Azure is </a:t>
            </a:r>
            <a:r>
              <a:rPr lang="en-US" dirty="0" err="1" smtClean="0"/>
              <a:t>ooooooooold</a:t>
            </a:r>
            <a:r>
              <a:rPr lang="en-US" dirty="0" smtClean="0"/>
              <a:t>.  Works </a:t>
            </a:r>
            <a:r>
              <a:rPr lang="en-US" u="sng" dirty="0" smtClean="0"/>
              <a:t>only</a:t>
            </a:r>
            <a:r>
              <a:rPr lang="en-US" dirty="0" smtClean="0"/>
              <a:t> with SDK 1.7. </a:t>
            </a:r>
          </a:p>
          <a:p>
            <a:pPr lvl="1"/>
            <a:endParaRPr lang="en-US" dirty="0" smtClean="0"/>
          </a:p>
          <a:p>
            <a:pPr lvl="1"/>
            <a:r>
              <a:rPr lang="en-US" dirty="0" smtClean="0"/>
              <a:t>You want anti-virus software, you need to install and manage it.</a:t>
            </a:r>
          </a:p>
          <a:p>
            <a:pPr lvl="1"/>
            <a:endParaRPr lang="en-US" dirty="0" smtClean="0"/>
          </a:p>
          <a:p>
            <a:pPr lvl="1"/>
            <a:r>
              <a:rPr lang="en-US" dirty="0" smtClean="0"/>
              <a:t>Need to really ask yourself what you’re protecting yourself from.</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F97331-4756-4EBD-950D-06D7BA9440C5}"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3648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000" dirty="0" smtClean="0">
                <a:gradFill>
                  <a:gsLst>
                    <a:gs pos="2917">
                      <a:schemeClr val="tx1"/>
                    </a:gs>
                    <a:gs pos="30000">
                      <a:schemeClr val="tx1"/>
                    </a:gs>
                  </a:gsLst>
                  <a:lin ang="5400000" scaled="0"/>
                </a:gradFill>
              </a:rPr>
              <a:t>Windows Azure will protect </a:t>
            </a:r>
            <a:r>
              <a:rPr lang="en-US" sz="2000" u="sng" dirty="0" smtClean="0">
                <a:gradFill>
                  <a:gsLst>
                    <a:gs pos="2917">
                      <a:schemeClr val="tx1"/>
                    </a:gs>
                    <a:gs pos="30000">
                      <a:schemeClr val="tx1"/>
                    </a:gs>
                  </a:gsLst>
                  <a:lin ang="5400000" scaled="0"/>
                </a:gradFill>
              </a:rPr>
              <a:t>itself</a:t>
            </a:r>
            <a:r>
              <a:rPr lang="en-US" sz="2000" dirty="0" smtClean="0">
                <a:gradFill>
                  <a:gsLst>
                    <a:gs pos="2917">
                      <a:schemeClr val="tx1"/>
                    </a:gs>
                    <a:gs pos="30000">
                      <a:schemeClr val="tx1"/>
                    </a:gs>
                  </a:gsLst>
                  <a:lin ang="5400000" scaled="0"/>
                </a:gradFill>
              </a:rPr>
              <a:t> from attacks</a:t>
            </a:r>
          </a:p>
          <a:p>
            <a:pPr>
              <a:lnSpc>
                <a:spcPct val="90000"/>
              </a:lnSpc>
            </a:pPr>
            <a:endParaRPr lang="en-US" sz="2000" dirty="0" smtClean="0">
              <a:gradFill>
                <a:gsLst>
                  <a:gs pos="2917">
                    <a:schemeClr val="tx1"/>
                  </a:gs>
                  <a:gs pos="30000">
                    <a:schemeClr val="tx1"/>
                  </a:gs>
                </a:gsLst>
                <a:lin ang="5400000" scaled="0"/>
              </a:gradFill>
            </a:endParaRPr>
          </a:p>
          <a:p>
            <a:pPr>
              <a:lnSpc>
                <a:spcPct val="90000"/>
              </a:lnSpc>
            </a:pPr>
            <a:r>
              <a:rPr lang="en-US" sz="2000" dirty="0" smtClean="0">
                <a:gradFill>
                  <a:gsLst>
                    <a:gs pos="2917">
                      <a:schemeClr val="tx1"/>
                    </a:gs>
                    <a:gs pos="30000">
                      <a:schemeClr val="tx1"/>
                    </a:gs>
                  </a:gsLst>
                  <a:lin ang="5400000" scaled="0"/>
                </a:gradFill>
              </a:rPr>
              <a:t>What is “busy” for you may not be “busy” for others</a:t>
            </a:r>
          </a:p>
          <a:p>
            <a:pPr>
              <a:lnSpc>
                <a:spcPct val="90000"/>
              </a:lnSpc>
            </a:pPr>
            <a:endParaRPr lang="en-US" sz="2000" dirty="0" smtClean="0">
              <a:gradFill>
                <a:gsLst>
                  <a:gs pos="2917">
                    <a:schemeClr val="tx1"/>
                  </a:gs>
                  <a:gs pos="30000">
                    <a:schemeClr val="tx1"/>
                  </a:gs>
                </a:gsLst>
                <a:lin ang="5400000" scaled="0"/>
              </a:gradFill>
            </a:endParaRPr>
          </a:p>
          <a:p>
            <a:pPr>
              <a:lnSpc>
                <a:spcPct val="90000"/>
              </a:lnSpc>
            </a:pPr>
            <a:r>
              <a:rPr lang="en-US" sz="2000" dirty="0" smtClean="0">
                <a:gradFill>
                  <a:gsLst>
                    <a:gs pos="2917">
                      <a:schemeClr val="tx1"/>
                    </a:gs>
                    <a:gs pos="30000">
                      <a:schemeClr val="tx1"/>
                    </a:gs>
                  </a:gsLst>
                  <a:lin ang="5400000" scaled="0"/>
                </a:gradFill>
              </a:rPr>
              <a:t>Be Ready!</a:t>
            </a:r>
          </a:p>
          <a:p>
            <a:pPr lvl="1">
              <a:lnSpc>
                <a:spcPct val="90000"/>
              </a:lnSpc>
            </a:pPr>
            <a:r>
              <a:rPr lang="en-US" sz="2000" dirty="0" smtClean="0">
                <a:solidFill>
                  <a:schemeClr val="accent1"/>
                </a:solidFill>
              </a:rPr>
              <a:t>Implement an auto-scale policy</a:t>
            </a:r>
          </a:p>
          <a:p>
            <a:pPr lvl="1">
              <a:lnSpc>
                <a:spcPct val="90000"/>
              </a:lnSpc>
            </a:pPr>
            <a:r>
              <a:rPr lang="en-US" sz="2000" dirty="0" smtClean="0">
                <a:solidFill>
                  <a:schemeClr val="accent1"/>
                </a:solidFill>
              </a:rPr>
              <a:t>Involve a human</a:t>
            </a:r>
          </a:p>
          <a:p>
            <a:pPr lvl="1">
              <a:lnSpc>
                <a:spcPct val="90000"/>
              </a:lnSpc>
            </a:pPr>
            <a:r>
              <a:rPr lang="en-US" sz="2000" dirty="0" smtClean="0">
                <a:solidFill>
                  <a:schemeClr val="accent1"/>
                </a:solidFill>
              </a:rPr>
              <a:t>Log activity and be prepared to analyze</a:t>
            </a:r>
          </a:p>
          <a:p>
            <a:pPr lvl="1">
              <a:lnSpc>
                <a:spcPct val="90000"/>
              </a:lnSpc>
            </a:pPr>
            <a:r>
              <a:rPr lang="en-US" sz="2000" dirty="0" smtClean="0">
                <a:solidFill>
                  <a:schemeClr val="accent1"/>
                </a:solidFill>
              </a:rPr>
              <a:t>Open a ticket with Microsoft to investigate and shut down traffic</a:t>
            </a:r>
          </a:p>
          <a:p>
            <a:endParaRPr lang="en-US" dirty="0" smtClean="0"/>
          </a:p>
          <a:p>
            <a:endParaRPr lang="en-US" dirty="0" smtClean="0"/>
          </a:p>
          <a:p>
            <a:r>
              <a:rPr lang="en-US" dirty="0" smtClean="0"/>
              <a:t>http://gigaompaidcontent.files.wordpress.com/2012/02/cord-cutting-cutting-the-cord-o.jpg?w=500</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6FD2E3A-EDC8-4EBD-A182-EF2FD5EE917D}"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18234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http://www.microsoft.com/en-us/news/imagedetail.aspx?id=D8D709456127F61BF4C13CF1E16D16922A089377</a:t>
            </a:r>
          </a:p>
          <a:p>
            <a:r>
              <a:rPr lang="en-US" dirty="0" smtClean="0"/>
              <a:t>http://upload.wikimedia.org/wikipedia/zh/thumb/f/f5/SQLServerAzureLogo.png/250px-SQLServerAzureLogo.png</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62B8C3-E104-49E9-87CD-C64B1E3D6169}"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74385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scenario I’ve seen lately is a belief that putting</a:t>
            </a:r>
            <a:r>
              <a:rPr lang="en-US" baseline="0" dirty="0" smtClean="0"/>
              <a:t> solution in the cloud will magically solve all physics problems.  </a:t>
            </a:r>
          </a:p>
          <a:p>
            <a:endParaRPr lang="en-US" dirty="0" smtClean="0"/>
          </a:p>
          <a:p>
            <a:r>
              <a:rPr lang="en-US" dirty="0" smtClean="0"/>
              <a:t>Understand </a:t>
            </a:r>
            <a:r>
              <a:rPr lang="en-US" dirty="0" smtClean="0"/>
              <a:t>that EVERYTHING has</a:t>
            </a:r>
            <a:r>
              <a:rPr lang="en-US" baseline="0" dirty="0" smtClean="0"/>
              <a:t> a limit.  Even the cloud!</a:t>
            </a:r>
          </a:p>
          <a:p>
            <a:endParaRPr lang="en-US" baseline="0" dirty="0" smtClean="0"/>
          </a:p>
          <a:p>
            <a:r>
              <a:rPr lang="en-US" dirty="0" smtClean="0"/>
              <a:t>Understand capacity/throughput</a:t>
            </a:r>
            <a:r>
              <a:rPr lang="en-US" baseline="0" dirty="0" smtClean="0"/>
              <a:t> limits on each </a:t>
            </a:r>
            <a:r>
              <a:rPr lang="en-US" baseline="0" dirty="0" smtClean="0"/>
              <a:t>service.</a:t>
            </a:r>
          </a:p>
          <a:p>
            <a:r>
              <a:rPr lang="en-US" baseline="0" dirty="0" smtClean="0"/>
              <a:t>&lt;CLICK&gt;</a:t>
            </a:r>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D3BD28-E280-4429-BB44-CAF0368A35DD}"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3763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IIS overhead – extra stuff to protect us.</a:t>
            </a:r>
          </a:p>
          <a:p>
            <a:endParaRPr lang="en-US" baseline="0" dirty="0" smtClean="0"/>
          </a:p>
          <a:p>
            <a:r>
              <a:rPr lang="en-US" baseline="0" dirty="0" smtClean="0"/>
              <a:t>Queue Limits</a:t>
            </a:r>
          </a:p>
          <a:p>
            <a:r>
              <a:rPr lang="en-US" baseline="0" dirty="0" smtClean="0"/>
              <a:t>- If all the devices sent at the same time, would likely overload what a single queue could handle</a:t>
            </a:r>
          </a:p>
          <a:p>
            <a:endParaRPr lang="en-US" baseline="0" dirty="0" smtClean="0"/>
          </a:p>
          <a:p>
            <a:r>
              <a:rPr lang="en-US" baseline="0" dirty="0" smtClean="0"/>
              <a:t>Database</a:t>
            </a:r>
          </a:p>
          <a:p>
            <a:r>
              <a:rPr lang="en-US" baseline="0" dirty="0" smtClean="0"/>
              <a:t>- Size would get to be a problem relatively quick . . . ~ 1MB/sec</a:t>
            </a:r>
          </a:p>
          <a:p>
            <a:r>
              <a:rPr lang="en-US" baseline="0" dirty="0" smtClean="0"/>
              <a:t>- Database couldn’t handle that number of inserts that quickly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D3BD28-E280-4429-BB44-CAF0368A35DD}" type="datetime1">
              <a:rPr lang="en-US" smtClean="0"/>
              <a:t>4/4/2014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86274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46286" tIns="109714" rIns="146286" bIns="109714">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286" tIns="91429" rIns="146286" bIns="91429" anchor="t" anchorCtr="0"/>
          <a:lstStyle>
            <a:lvl1pPr>
              <a:defRPr sz="6000" spc="-101"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973054" y="6319670"/>
            <a:ext cx="1005839" cy="195077"/>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580" y="571214"/>
            <a:ext cx="2651731" cy="391455"/>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1211262"/>
            <a:ext cx="8229574" cy="5303837"/>
          </a:xfrm>
          <a:noFill/>
        </p:spPr>
        <p:txBody>
          <a:bodyPr tIns="91429" bIns="91429" anchor="t" anchorCtr="0"/>
          <a:lstStyle>
            <a:lvl1pPr marL="0" marR="0" indent="0" algn="l" defTabSz="932623" rtl="0" eaLnBrk="1" fontAlgn="auto" latinLnBrk="0" hangingPunct="1">
              <a:lnSpc>
                <a:spcPct val="90000"/>
              </a:lnSpc>
              <a:spcBef>
                <a:spcPct val="0"/>
              </a:spcBef>
              <a:spcAft>
                <a:spcPts val="0"/>
              </a:spcAft>
              <a:buClrTx/>
              <a:buSzTx/>
              <a:buFontTx/>
              <a:buNone/>
              <a:tabLst/>
              <a:defRPr lang="en-US" sz="60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364234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29" bIns="91429"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29" bIns="91429" anchor="t" anchorCtr="0"/>
          <a:lstStyle>
            <a:lvl1pPr>
              <a:defRPr sz="8800" spc="-101"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40174" y="0"/>
            <a:ext cx="6796302" cy="6994526"/>
          </a:xfrm>
          <a:prstGeom prst="rect">
            <a:avLst/>
          </a:prstGeom>
        </p:spPr>
      </p:pic>
      <p:sp>
        <p:nvSpPr>
          <p:cNvPr id="3" name="Title 1"/>
          <p:cNvSpPr>
            <a:spLocks noGrp="1"/>
          </p:cNvSpPr>
          <p:nvPr>
            <p:ph type="title" hasCustomPrompt="1"/>
          </p:nvPr>
        </p:nvSpPr>
        <p:spPr>
          <a:xfrm>
            <a:off x="274638" y="2125663"/>
            <a:ext cx="11887200" cy="1831975"/>
          </a:xfrm>
          <a:noFill/>
        </p:spPr>
        <p:txBody>
          <a:bodyPr tIns="91429" bIns="91429" anchor="t" anchorCtr="0"/>
          <a:lstStyle>
            <a:lvl1pPr>
              <a:defRPr sz="8800" spc="-101"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907946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9885" y="1485605"/>
            <a:ext cx="4576753" cy="429727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32" tIns="146286" rIns="186532" bIns="146286" numCol="1" spcCol="0" rtlCol="0" fromWordArt="0" anchor="t" anchorCtr="0" forceAA="0" compatLnSpc="1">
            <a:prstTxWarp prst="textNoShape">
              <a:avLst/>
            </a:prstTxWarp>
            <a:noAutofit/>
          </a:bodyPr>
          <a:lstStyle/>
          <a:p>
            <a:pPr defTabSz="932352"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120587" y="1485603"/>
            <a:ext cx="6858687" cy="4297634"/>
          </a:xfrm>
        </p:spPr>
        <p:txBody>
          <a:bodyPr/>
          <a:lstStyle>
            <a:lvl1pPr marL="0" indent="0">
              <a:buNone/>
              <a:defRPr>
                <a:solidFill>
                  <a:srgbClr val="FFFFFF"/>
                </a:solidFill>
              </a:defRPr>
            </a:lvl1pPr>
            <a:lvl2pPr marL="0" indent="0">
              <a:buFontTx/>
              <a:buNone/>
              <a:defRPr sz="2000">
                <a:solidFill>
                  <a:srgbClr val="FFFFFF"/>
                </a:solidFill>
              </a:defRPr>
            </a:lvl2pPr>
            <a:lvl3pPr marL="228571" indent="0">
              <a:buNone/>
              <a:defRPr>
                <a:solidFill>
                  <a:srgbClr val="FFFFFF"/>
                </a:solidFill>
              </a:defRPr>
            </a:lvl3pPr>
            <a:lvl4pPr marL="457141" indent="0">
              <a:buNone/>
              <a:defRPr>
                <a:solidFill>
                  <a:srgbClr val="FFFFFF"/>
                </a:solidFill>
              </a:defRPr>
            </a:lvl4pPr>
            <a:lvl5pPr marL="685712"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5986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211264"/>
            <a:ext cx="3932238" cy="40233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62" y="1211264"/>
            <a:ext cx="3932238" cy="4023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864139" y="1211264"/>
            <a:ext cx="3932238" cy="40233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74638" y="5234603"/>
            <a:ext cx="3474746" cy="46677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1" indent="0">
              <a:buNone/>
              <a:defRPr/>
            </a:lvl4pPr>
            <a:lvl5pPr marL="685712"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932262" y="5234603"/>
            <a:ext cx="3657624" cy="46677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1" indent="0">
              <a:buNone/>
              <a:defRPr/>
            </a:lvl4pPr>
            <a:lvl5pPr marL="685712"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864139" y="5234603"/>
            <a:ext cx="3657624" cy="46677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1" indent="0">
              <a:buNone/>
              <a:defRPr/>
            </a:lvl4pPr>
            <a:lvl5pPr marL="685712" indent="0">
              <a:buNone/>
              <a:defRPr/>
            </a:lvl5pPr>
          </a:lstStyle>
          <a:p>
            <a:pPr lvl="1"/>
            <a:r>
              <a:rPr lang="en-US" dirty="0" smtClean="0"/>
              <a:t>Second level</a:t>
            </a:r>
          </a:p>
        </p:txBody>
      </p:sp>
    </p:spTree>
    <p:extLst>
      <p:ext uri="{BB962C8B-B14F-4D97-AF65-F5344CB8AC3E}">
        <p14:creationId xmlns:p14="http://schemas.microsoft.com/office/powerpoint/2010/main" val="278803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188F"/>
                </a:solidFill>
              </a:defRPr>
            </a:lvl1pPr>
            <a:lvl2pPr marL="0" indent="0">
              <a:buFontTx/>
              <a:buNone/>
              <a:defRPr sz="2000"/>
            </a:lvl2pPr>
            <a:lvl3pPr marL="228571" indent="0">
              <a:buNone/>
              <a:defRPr/>
            </a:lvl3pPr>
            <a:lvl4pPr marL="457141" indent="0">
              <a:buNone/>
              <a:defRPr/>
            </a:lvl4pPr>
            <a:lvl5pPr marL="68571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1" indent="0">
              <a:buNone/>
              <a:defRPr/>
            </a:lvl4pPr>
            <a:lvl5pPr marL="68571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351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3510"/>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867073" y="6287386"/>
            <a:ext cx="1005839" cy="195077"/>
          </a:xfrm>
          <a:prstGeom prst="rect">
            <a:avLst/>
          </a:prstGeom>
        </p:spPr>
      </p:pic>
      <p:sp>
        <p:nvSpPr>
          <p:cNvPr id="4" name="Text Placeholder 4"/>
          <p:cNvSpPr>
            <a:spLocks noGrp="1"/>
          </p:cNvSpPr>
          <p:nvPr>
            <p:ph type="body" sz="quarter" idx="12" hasCustomPrompt="1"/>
          </p:nvPr>
        </p:nvSpPr>
        <p:spPr>
          <a:xfrm>
            <a:off x="276541" y="3954457"/>
            <a:ext cx="6399212" cy="1830388"/>
          </a:xfrm>
          <a:noFill/>
        </p:spPr>
        <p:txBody>
          <a:bodyPr lIns="146286" tIns="109714" rIns="146286" bIns="109714">
            <a:noAutofit/>
          </a:bodyPr>
          <a:lstStyle>
            <a:lvl1pPr marL="0" indent="0">
              <a:spcBef>
                <a:spcPts val="0"/>
              </a:spcBef>
              <a:buNone/>
              <a:defRPr sz="35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74703" y="2117165"/>
            <a:ext cx="10058336" cy="1837298"/>
          </a:xfrm>
          <a:noFill/>
        </p:spPr>
        <p:txBody>
          <a:bodyPr lIns="146286" tIns="91429" rIns="146286" bIns="91429" anchor="t" anchorCtr="0"/>
          <a:lstStyle>
            <a:lvl1pPr>
              <a:defRPr sz="6000" spc="-101"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7580" y="571214"/>
            <a:ext cx="2651731" cy="391456"/>
          </a:xfrm>
          <a:prstGeom prst="rect">
            <a:avLst/>
          </a:prstGeom>
        </p:spPr>
      </p:pic>
    </p:spTree>
    <p:extLst>
      <p:ext uri="{BB962C8B-B14F-4D97-AF65-F5344CB8AC3E}">
        <p14:creationId xmlns:p14="http://schemas.microsoft.com/office/powerpoint/2010/main" val="4185737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68368"/>
          </a:xfrm>
        </p:spPr>
        <p:txBody>
          <a:bodyPr wrap="square">
            <a:spAutoFit/>
          </a:bodyPr>
          <a:lstStyle>
            <a:lvl1pPr marL="0" indent="0">
              <a:spcBef>
                <a:spcPts val="1224"/>
              </a:spcBef>
              <a:buClr>
                <a:schemeClr val="tx1"/>
              </a:buClr>
              <a:buFont typeface="Wingdings" pitchFamily="2" charset="2"/>
              <a:buNone/>
              <a:defRPr sz="3500">
                <a:solidFill>
                  <a:srgbClr val="00188F"/>
                </a:solidFill>
              </a:defRPr>
            </a:lvl1pPr>
            <a:lvl2pPr marL="0" indent="0">
              <a:buNone/>
              <a:defRPr sz="2000"/>
            </a:lvl2pPr>
            <a:lvl3pPr marL="231745" indent="0">
              <a:buNone/>
              <a:tabLst/>
              <a:defRPr sz="2000"/>
            </a:lvl3pPr>
            <a:lvl4pPr marL="460316" indent="0">
              <a:buNone/>
              <a:defRPr/>
            </a:lvl4pPr>
            <a:lvl5pPr marL="68571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68368"/>
          </a:xfrm>
        </p:spPr>
        <p:txBody>
          <a:bodyPr wrap="square">
            <a:spAutoFit/>
          </a:bodyPr>
          <a:lstStyle>
            <a:lvl1pPr marL="0" indent="0">
              <a:spcBef>
                <a:spcPts val="1224"/>
              </a:spcBef>
              <a:buClr>
                <a:schemeClr val="tx1"/>
              </a:buClr>
              <a:buFont typeface="Wingdings" pitchFamily="2" charset="2"/>
              <a:buNone/>
              <a:defRPr sz="3500">
                <a:solidFill>
                  <a:srgbClr val="00188F"/>
                </a:solidFill>
              </a:defRPr>
            </a:lvl1pPr>
            <a:lvl2pPr marL="0" indent="0">
              <a:buNone/>
              <a:defRPr sz="2000"/>
            </a:lvl2pPr>
            <a:lvl3pPr marL="231745" indent="0">
              <a:buNone/>
              <a:tabLst/>
              <a:defRPr sz="2000"/>
            </a:lvl3pPr>
            <a:lvl4pPr marL="460316" indent="0">
              <a:buNone/>
              <a:defRPr/>
            </a:lvl4pPr>
            <a:lvl5pPr marL="68571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68368"/>
          </a:xfrm>
        </p:spPr>
        <p:txBody>
          <a:bodyPr wrap="square">
            <a:spAutoFit/>
          </a:bodyPr>
          <a:lstStyle>
            <a:lvl1pPr marL="0" indent="0">
              <a:spcBef>
                <a:spcPts val="1224"/>
              </a:spcBef>
              <a:buClr>
                <a:schemeClr val="tx1"/>
              </a:buClr>
              <a:buFont typeface="Wingdings" pitchFamily="2" charset="2"/>
              <a:buNone/>
              <a:defRPr sz="3500"/>
            </a:lvl1pPr>
            <a:lvl2pPr marL="0" indent="0">
              <a:buNone/>
              <a:defRPr sz="2000"/>
            </a:lvl2pPr>
            <a:lvl3pPr marL="231745" indent="0">
              <a:buNone/>
              <a:tabLst/>
              <a:defRPr sz="2000"/>
            </a:lvl3pPr>
            <a:lvl4pPr marL="460316" indent="0">
              <a:buNone/>
              <a:defRPr/>
            </a:lvl4pPr>
            <a:lvl5pPr marL="68571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68368"/>
          </a:xfrm>
        </p:spPr>
        <p:txBody>
          <a:bodyPr wrap="square">
            <a:spAutoFit/>
          </a:bodyPr>
          <a:lstStyle>
            <a:lvl1pPr marL="0" indent="0">
              <a:spcBef>
                <a:spcPts val="1224"/>
              </a:spcBef>
              <a:buClr>
                <a:schemeClr val="tx1"/>
              </a:buClr>
              <a:buFont typeface="Wingdings" pitchFamily="2" charset="2"/>
              <a:buNone/>
              <a:defRPr sz="3500"/>
            </a:lvl1pPr>
            <a:lvl2pPr marL="0" indent="0">
              <a:buNone/>
              <a:defRPr sz="2000"/>
            </a:lvl2pPr>
            <a:lvl3pPr marL="231745" indent="0">
              <a:buNone/>
              <a:tabLst/>
              <a:defRPr sz="2000"/>
            </a:lvl3pPr>
            <a:lvl4pPr marL="460316" indent="0">
              <a:buNone/>
              <a:defRPr/>
            </a:lvl4pPr>
            <a:lvl5pPr marL="68571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301" indent="-287301">
              <a:spcBef>
                <a:spcPts val="1224"/>
              </a:spcBef>
              <a:buClr>
                <a:schemeClr val="tx1"/>
              </a:buClr>
              <a:buFont typeface="Arial" pitchFamily="34" charset="0"/>
              <a:buChar char="•"/>
              <a:defRPr sz="3500"/>
            </a:lvl1pPr>
            <a:lvl2pPr marL="531098" indent="-233165">
              <a:defRPr sz="2400"/>
            </a:lvl2pPr>
            <a:lvl3pPr marL="699496" indent="-168398">
              <a:tabLst/>
              <a:defRPr sz="2000"/>
            </a:lvl3pPr>
            <a:lvl4pPr marL="880845" indent="-181351">
              <a:defRPr/>
            </a:lvl4pPr>
            <a:lvl5pPr marL="1049243" indent="-16839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536079"/>
          </a:xfrm>
        </p:spPr>
        <p:txBody>
          <a:bodyPr wrap="square">
            <a:spAutoFit/>
          </a:bodyPr>
          <a:lstStyle>
            <a:lvl1pPr marL="287301" indent="-287301">
              <a:spcBef>
                <a:spcPts val="1224"/>
              </a:spcBef>
              <a:buClr>
                <a:schemeClr val="tx1"/>
              </a:buClr>
              <a:buFont typeface="Arial" pitchFamily="34" charset="0"/>
              <a:buChar char="•"/>
              <a:defRPr sz="3500"/>
            </a:lvl1pPr>
            <a:lvl2pPr marL="531098" indent="-233165">
              <a:defRPr sz="2400"/>
            </a:lvl2pPr>
            <a:lvl3pPr marL="699496" indent="-168398">
              <a:tabLst/>
              <a:defRPr sz="2000"/>
            </a:lvl3pPr>
            <a:lvl4pPr marL="880845" indent="-181351">
              <a:defRPr/>
            </a:lvl4pPr>
            <a:lvl5pPr marL="1049243" indent="-16839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301" indent="-287301">
              <a:spcBef>
                <a:spcPts val="1224"/>
              </a:spcBef>
              <a:buClrTx/>
              <a:buFont typeface="Arial" pitchFamily="34" charset="0"/>
              <a:buChar char="•"/>
              <a:defRPr sz="3500">
                <a:solidFill>
                  <a:srgbClr val="00188F"/>
                </a:solidFill>
              </a:defRPr>
            </a:lvl1pPr>
            <a:lvl2pPr marL="531098" indent="-233165">
              <a:defRPr sz="2400"/>
            </a:lvl2pPr>
            <a:lvl3pPr marL="699496" indent="-168398">
              <a:tabLst/>
              <a:defRPr sz="2000"/>
            </a:lvl3pPr>
            <a:lvl4pPr marL="880845" indent="-181351">
              <a:defRPr/>
            </a:lvl4pPr>
            <a:lvl5pPr marL="1049243" indent="-16839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536079"/>
          </a:xfrm>
        </p:spPr>
        <p:txBody>
          <a:bodyPr wrap="square">
            <a:spAutoFit/>
          </a:bodyPr>
          <a:lstStyle>
            <a:lvl1pPr marL="287301" indent="-287301">
              <a:spcBef>
                <a:spcPts val="1224"/>
              </a:spcBef>
              <a:buClrTx/>
              <a:buFont typeface="Arial" pitchFamily="34" charset="0"/>
              <a:buChar char="•"/>
              <a:defRPr sz="3500">
                <a:solidFill>
                  <a:srgbClr val="00188F"/>
                </a:solidFill>
              </a:defRPr>
            </a:lvl1pPr>
            <a:lvl2pPr marL="531098" indent="-233165">
              <a:defRPr sz="2400"/>
            </a:lvl2pPr>
            <a:lvl3pPr marL="699496" indent="-168398">
              <a:tabLst/>
              <a:defRPr sz="2000"/>
            </a:lvl3pPr>
            <a:lvl4pPr marL="880845" indent="-181351">
              <a:defRPr/>
            </a:lvl4pPr>
            <a:lvl5pPr marL="1049243" indent="-16839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5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7"/>
            <a:ext cx="11887199" cy="1995932"/>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09"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3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5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86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7" y="2125663"/>
            <a:ext cx="9144000" cy="36576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5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286" tIns="91429" rIns="146286" bIns="91429" anchor="t" anchorCtr="0"/>
          <a:lstStyle>
            <a:lvl1pPr>
              <a:defRPr sz="6000" spc="-101"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2" y="3955788"/>
            <a:ext cx="9143937" cy="1828007"/>
          </a:xfrm>
          <a:noFill/>
        </p:spPr>
        <p:txBody>
          <a:bodyPr lIns="146286" tIns="109714" rIns="146286" bIns="109714">
            <a:noAutofit/>
          </a:bodyPr>
          <a:lstStyle>
            <a:lvl1pPr marL="0" indent="0">
              <a:spcBef>
                <a:spcPts val="0"/>
              </a:spcBef>
              <a:buNone/>
              <a:defRPr sz="35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973054" y="6320159"/>
            <a:ext cx="1005839" cy="1940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582" y="571214"/>
            <a:ext cx="2651726" cy="391455"/>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75076"/>
          </a:xfrm>
          <a:prstGeom prst="rect">
            <a:avLst/>
          </a:prstGeom>
        </p:spPr>
        <p:txBody>
          <a:bodyPr/>
          <a:lstStyle>
            <a:lvl1pPr marL="290476" indent="-290476">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7" indent="-280952">
              <a:buClr>
                <a:schemeClr val="tx1"/>
              </a:buClr>
              <a:buSzPct val="90000"/>
              <a:buFont typeface="Arial" pitchFamily="34" charset="0"/>
              <a:buChar char="•"/>
              <a:defRPr sz="33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03" indent="-290476">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4"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44"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7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4684712"/>
            <a:ext cx="6399213" cy="1830388"/>
          </a:xfrm>
          <a:noFill/>
        </p:spPr>
        <p:txBody>
          <a:bodyPr lIns="146304" tIns="109728" rIns="146304" bIns="109728">
            <a:noAutofit/>
          </a:bodyPr>
          <a:lstStyle>
            <a:lvl1pPr marL="0" indent="0">
              <a:spcBef>
                <a:spcPts val="0"/>
              </a:spcBef>
              <a:buNone/>
              <a:defRPr sz="36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74638" y="2938494"/>
            <a:ext cx="10058336" cy="1837298"/>
          </a:xfrm>
          <a:noFill/>
        </p:spPr>
        <p:txBody>
          <a:bodyPr lIns="146304" tIns="91440" rIns="146304" bIns="91440" anchor="t" anchorCtr="0"/>
          <a:lstStyle>
            <a:lvl1pPr>
              <a:defRPr sz="5400" spc="-100" baseline="0">
                <a:solidFill>
                  <a:srgbClr val="0054A6"/>
                </a:solidFill>
              </a:defRPr>
            </a:lvl1pPr>
          </a:lstStyle>
          <a:p>
            <a:r>
              <a:rPr lang="en-US" dirty="0" smtClean="0"/>
              <a:t>Presentation title</a:t>
            </a:r>
            <a:endParaRPr lang="en-US"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8" y="205458"/>
            <a:ext cx="3657945" cy="848125"/>
          </a:xfrm>
          <a:prstGeom prst="rect">
            <a:avLst/>
          </a:prstGeom>
        </p:spPr>
      </p:pic>
    </p:spTree>
    <p:extLst>
      <p:ext uri="{BB962C8B-B14F-4D97-AF65-F5344CB8AC3E}">
        <p14:creationId xmlns:p14="http://schemas.microsoft.com/office/powerpoint/2010/main" val="139746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702" y="296863"/>
            <a:ext cx="2920081" cy="762025"/>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14415" y="6150030"/>
            <a:ext cx="1347423" cy="516157"/>
          </a:xfrm>
          <a:prstGeom prst="rect">
            <a:avLst/>
          </a:prstGeom>
        </p:spPr>
      </p:pic>
      <p:sp>
        <p:nvSpPr>
          <p:cNvPr id="5" name="Text Placeholder 4"/>
          <p:cNvSpPr>
            <a:spLocks noGrp="1"/>
          </p:cNvSpPr>
          <p:nvPr>
            <p:ph type="body" sz="quarter" idx="12" hasCustomPrompt="1"/>
          </p:nvPr>
        </p:nvSpPr>
        <p:spPr>
          <a:xfrm>
            <a:off x="274638" y="4684712"/>
            <a:ext cx="6399213" cy="1830388"/>
          </a:xfrm>
          <a:noFill/>
        </p:spPr>
        <p:txBody>
          <a:bodyPr lIns="146304" tIns="109728" rIns="146304" bIns="109728">
            <a:noAutofit/>
          </a:bodyPr>
          <a:lstStyle>
            <a:lvl1pPr marL="0" indent="0">
              <a:spcBef>
                <a:spcPts val="0"/>
              </a:spcBef>
              <a:buNone/>
              <a:defRPr sz="36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74638" y="2938494"/>
            <a:ext cx="10058336" cy="1837298"/>
          </a:xfrm>
          <a:noFill/>
        </p:spPr>
        <p:txBody>
          <a:bodyPr lIns="146304" tIns="91440" rIns="146304" bIns="91440" anchor="t" anchorCtr="0"/>
          <a:lstStyle>
            <a:lvl1pPr>
              <a:defRPr sz="5400" spc="-100"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837848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702" y="296863"/>
            <a:ext cx="2920081" cy="762025"/>
          </a:xfrm>
          <a:prstGeom prst="rect">
            <a:avLst/>
          </a:prstGeom>
        </p:spPr>
      </p:pic>
      <p:pic>
        <p:nvPicPr>
          <p:cNvPr id="2" name="Picture 1"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14415" y="6150030"/>
            <a:ext cx="1347423" cy="516157"/>
          </a:xfrm>
          <a:prstGeom prst="rect">
            <a:avLst/>
          </a:prstGeom>
        </p:spPr>
      </p:pic>
      <p:sp>
        <p:nvSpPr>
          <p:cNvPr id="5" name="Text Placeholder 4"/>
          <p:cNvSpPr>
            <a:spLocks noGrp="1"/>
          </p:cNvSpPr>
          <p:nvPr>
            <p:ph type="body" sz="quarter" idx="12" hasCustomPrompt="1"/>
          </p:nvPr>
        </p:nvSpPr>
        <p:spPr>
          <a:xfrm>
            <a:off x="274638" y="4684712"/>
            <a:ext cx="6399213" cy="1830388"/>
          </a:xfrm>
          <a:noFill/>
        </p:spPr>
        <p:txBody>
          <a:bodyPr lIns="146304" tIns="109728" rIns="146304" bIns="109728">
            <a:noAutofit/>
          </a:bodyPr>
          <a:lstStyle>
            <a:lvl1pPr marL="0" indent="0">
              <a:spcBef>
                <a:spcPts val="0"/>
              </a:spcBef>
              <a:buNone/>
              <a:defRPr sz="3600"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938494"/>
            <a:ext cx="10058336" cy="1837298"/>
          </a:xfrm>
          <a:noFill/>
        </p:spPr>
        <p:txBody>
          <a:bodyPr lIns="146304" tIns="91440" rIns="146304" bIns="91440" anchor="t" anchorCtr="0"/>
          <a:lstStyle>
            <a:lvl1pPr>
              <a:defRPr sz="5400" spc="-100"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nvPr>
        </p:nvSpPr>
        <p:spPr>
          <a:xfrm>
            <a:off x="274702" y="2582872"/>
            <a:ext cx="6399213" cy="640059"/>
          </a:xfrm>
          <a:noFill/>
        </p:spPr>
        <p:txBody>
          <a:bodyPr lIns="146304" tIns="109728" rIns="146304" bIns="109728">
            <a:noAutofit/>
          </a:bodyPr>
          <a:lstStyle>
            <a:lvl1pPr marL="0" indent="0">
              <a:spcBef>
                <a:spcPts val="0"/>
              </a:spcBef>
              <a:buNone/>
              <a:defRPr sz="2400"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921609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702" y="296863"/>
            <a:ext cx="2920081" cy="762025"/>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14415" y="6150030"/>
            <a:ext cx="1347423" cy="516157"/>
          </a:xfrm>
          <a:prstGeom prst="rect">
            <a:avLst/>
          </a:prstGeom>
        </p:spPr>
      </p:pic>
      <p:sp>
        <p:nvSpPr>
          <p:cNvPr id="5" name="Text Placeholder 4"/>
          <p:cNvSpPr>
            <a:spLocks noGrp="1"/>
          </p:cNvSpPr>
          <p:nvPr>
            <p:ph type="body" sz="quarter" idx="12" hasCustomPrompt="1"/>
          </p:nvPr>
        </p:nvSpPr>
        <p:spPr>
          <a:xfrm>
            <a:off x="274638" y="4684712"/>
            <a:ext cx="6399213" cy="1830388"/>
          </a:xfrm>
          <a:noFill/>
        </p:spPr>
        <p:txBody>
          <a:bodyPr lIns="146304" tIns="109728" rIns="146304" bIns="109728">
            <a:noAutofit/>
          </a:bodyPr>
          <a:lstStyle>
            <a:lvl1pPr marL="0" indent="0">
              <a:spcBef>
                <a:spcPts val="0"/>
              </a:spcBef>
              <a:buNone/>
              <a:defRPr sz="36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74638" y="2938494"/>
            <a:ext cx="10058336" cy="1837298"/>
          </a:xfrm>
          <a:noFill/>
        </p:spPr>
        <p:txBody>
          <a:bodyPr lIns="146304" tIns="91440" rIns="146304" bIns="91440" anchor="t" anchorCtr="0"/>
          <a:lstStyle>
            <a:lvl1pPr>
              <a:defRPr sz="5400" spc="-100"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368231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274" y="295274"/>
            <a:ext cx="11889564" cy="825501"/>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nvPr>
        </p:nvSpPr>
        <p:spPr>
          <a:xfrm>
            <a:off x="272274" y="2125663"/>
            <a:ext cx="3711575" cy="3705522"/>
          </a:xfrm>
        </p:spPr>
        <p:txBody>
          <a:bodyPr/>
          <a:lstStyle>
            <a:lvl1pPr algn="ctr">
              <a:defRPr>
                <a:solidFill>
                  <a:srgbClr val="FFFFFF"/>
                </a:solidFill>
              </a:defRPr>
            </a:lvl1pPr>
          </a:lstStyle>
          <a:p>
            <a:r>
              <a:rPr lang="en-US" dirty="0" smtClean="0"/>
              <a:t>Click to insert picture</a:t>
            </a:r>
            <a:endParaRPr lang="en-US" dirty="0"/>
          </a:p>
        </p:txBody>
      </p:sp>
      <p:pic>
        <p:nvPicPr>
          <p:cNvPr id="12" name="Picture 11" descr="WinAzure_rgb_Wht_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6097" y="6423310"/>
            <a:ext cx="1737341" cy="416792"/>
          </a:xfrm>
          <a:prstGeom prst="rect">
            <a:avLst/>
          </a:prstGeom>
        </p:spPr>
      </p:pic>
      <p:sp>
        <p:nvSpPr>
          <p:cNvPr id="16" name="TextBox 15"/>
          <p:cNvSpPr txBox="1"/>
          <p:nvPr userDrawn="1"/>
        </p:nvSpPr>
        <p:spPr>
          <a:xfrm>
            <a:off x="9052846" y="6333867"/>
            <a:ext cx="2926049" cy="408317"/>
          </a:xfrm>
          <a:prstGeom prst="rect">
            <a:avLst/>
          </a:prstGeom>
          <a:noFill/>
        </p:spPr>
        <p:txBody>
          <a:bodyPr wrap="square" lIns="182880" tIns="146304" rIns="182880" bIns="146304" rtlCol="0">
            <a:spAutoFit/>
          </a:bodyPr>
          <a:lstStyle/>
          <a:p>
            <a:pPr defTabSz="932742">
              <a:lnSpc>
                <a:spcPct val="90000"/>
              </a:lnSpc>
            </a:pPr>
            <a:r>
              <a:rPr lang="en-US" sz="800" dirty="0" smtClean="0">
                <a:solidFill>
                  <a:srgbClr val="FFFFFF"/>
                </a:solidFill>
              </a:rPr>
              <a:t>Presentation title     ©Copyright 2012     09 / 14 /12</a:t>
            </a:r>
          </a:p>
        </p:txBody>
      </p:sp>
      <p:sp>
        <p:nvSpPr>
          <p:cNvPr id="15" name="Slide Number Placeholder 5"/>
          <p:cNvSpPr txBox="1">
            <a:spLocks/>
          </p:cNvSpPr>
          <p:nvPr userDrawn="1"/>
        </p:nvSpPr>
        <p:spPr>
          <a:xfrm>
            <a:off x="11723017" y="6423310"/>
            <a:ext cx="438755" cy="232711"/>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smtClean="0">
                <a:solidFill>
                  <a:srgbClr val="FFFFFF"/>
                </a:solidFill>
              </a:rPr>
              <a:t>2</a:t>
            </a:r>
            <a:endParaRPr lang="en-US" sz="800" dirty="0">
              <a:solidFill>
                <a:srgbClr val="FFFFFF"/>
              </a:solidFill>
            </a:endParaRPr>
          </a:p>
        </p:txBody>
      </p:sp>
      <p:sp>
        <p:nvSpPr>
          <p:cNvPr id="17" name="TextBox 16"/>
          <p:cNvSpPr txBox="1"/>
          <p:nvPr userDrawn="1"/>
        </p:nvSpPr>
        <p:spPr>
          <a:xfrm>
            <a:off x="4041004" y="2224455"/>
            <a:ext cx="7223682" cy="1631216"/>
          </a:xfrm>
          <a:prstGeom prst="rect">
            <a:avLst/>
          </a:prstGeom>
          <a:noFill/>
        </p:spPr>
        <p:txBody>
          <a:bodyPr wrap="square" lIns="182880" tIns="146304" rIns="182880" bIns="146304" rtlCol="0">
            <a:spAutoFit/>
          </a:bodyPr>
          <a:lstStyle/>
          <a:p>
            <a:pPr defTabSz="932742">
              <a:lnSpc>
                <a:spcPct val="90000"/>
              </a:lnSpc>
            </a:pPr>
            <a:r>
              <a:rPr lang="en-US" sz="2400" dirty="0">
                <a:solidFill>
                  <a:srgbClr val="FFFFFF"/>
                </a:solidFill>
                <a:latin typeface="Segoe UI Light"/>
              </a:rPr>
              <a:t>Body </a:t>
            </a:r>
            <a:r>
              <a:rPr lang="en-US" sz="2400" dirty="0" err="1">
                <a:solidFill>
                  <a:srgbClr val="FFFFFF"/>
                </a:solidFill>
                <a:latin typeface="Segoe UI Light"/>
              </a:rPr>
              <a:t>magnimu</a:t>
            </a:r>
            <a:r>
              <a:rPr lang="en-US" sz="2400" dirty="0">
                <a:solidFill>
                  <a:srgbClr val="FFFFFF"/>
                </a:solidFill>
                <a:latin typeface="Segoe UI Light"/>
              </a:rPr>
              <a:t> </a:t>
            </a:r>
            <a:r>
              <a:rPr lang="en-US" sz="2400" dirty="0" err="1">
                <a:solidFill>
                  <a:srgbClr val="FFFFFF"/>
                </a:solidFill>
                <a:latin typeface="Segoe UI Light"/>
              </a:rPr>
              <a:t>sanducil</a:t>
            </a:r>
            <a:r>
              <a:rPr lang="en-US" sz="2400" dirty="0">
                <a:solidFill>
                  <a:srgbClr val="FFFFFF"/>
                </a:solidFill>
                <a:latin typeface="Segoe UI Light"/>
              </a:rPr>
              <a:t> et et </a:t>
            </a:r>
            <a:r>
              <a:rPr lang="en-US" sz="2400" dirty="0" err="1">
                <a:solidFill>
                  <a:srgbClr val="FFFFFF"/>
                </a:solidFill>
                <a:latin typeface="Segoe UI Light"/>
              </a:rPr>
              <a:t>quia</a:t>
            </a:r>
            <a:r>
              <a:rPr lang="en-US" sz="2400" dirty="0">
                <a:solidFill>
                  <a:srgbClr val="FFFFFF"/>
                </a:solidFill>
                <a:latin typeface="Segoe UI Light"/>
              </a:rPr>
              <a:t> </a:t>
            </a:r>
            <a:r>
              <a:rPr lang="en-US" sz="2400" dirty="0" err="1">
                <a:solidFill>
                  <a:srgbClr val="FFFFFF"/>
                </a:solidFill>
                <a:latin typeface="Segoe UI Light"/>
              </a:rPr>
              <a:t>volo</a:t>
            </a:r>
            <a:r>
              <a:rPr lang="en-US" sz="2400" dirty="0">
                <a:solidFill>
                  <a:srgbClr val="FFFFFF"/>
                </a:solidFill>
                <a:latin typeface="Segoe UI Light"/>
              </a:rPr>
              <a:t> </a:t>
            </a:r>
            <a:r>
              <a:rPr lang="en-US" sz="2400" dirty="0" err="1">
                <a:solidFill>
                  <a:srgbClr val="FFFFFF"/>
                </a:solidFill>
                <a:latin typeface="Segoe UI Light"/>
              </a:rPr>
              <a:t>exera</a:t>
            </a:r>
            <a:r>
              <a:rPr lang="en-US" sz="2400" dirty="0">
                <a:solidFill>
                  <a:srgbClr val="FFFFFF"/>
                </a:solidFill>
                <a:latin typeface="Segoe UI Light"/>
              </a:rPr>
              <a:t> </a:t>
            </a:r>
            <a:r>
              <a:rPr lang="en-US" sz="2400" dirty="0" err="1">
                <a:solidFill>
                  <a:srgbClr val="FFFFFF"/>
                </a:solidFill>
                <a:latin typeface="Segoe UI Light"/>
              </a:rPr>
              <a:t>venim</a:t>
            </a:r>
            <a:r>
              <a:rPr lang="en-US" sz="2400" dirty="0">
                <a:solidFill>
                  <a:srgbClr val="FFFFFF"/>
                </a:solidFill>
                <a:latin typeface="Segoe UI Light"/>
              </a:rPr>
              <a:t> </a:t>
            </a:r>
            <a:r>
              <a:rPr lang="en-US" sz="2400" dirty="0" err="1">
                <a:solidFill>
                  <a:srgbClr val="FFFFFF"/>
                </a:solidFill>
                <a:latin typeface="Segoe UI Light"/>
              </a:rPr>
              <a:t>os</a:t>
            </a:r>
            <a:r>
              <a:rPr lang="en-US" sz="2400" dirty="0">
                <a:solidFill>
                  <a:srgbClr val="FFFFFF"/>
                </a:solidFill>
                <a:latin typeface="Segoe UI Light"/>
              </a:rPr>
              <a:t> am </a:t>
            </a:r>
            <a:r>
              <a:rPr lang="en-US" sz="2400" dirty="0" err="1">
                <a:solidFill>
                  <a:srgbClr val="FFFFFF"/>
                </a:solidFill>
                <a:latin typeface="Segoe UI Light"/>
              </a:rPr>
              <a:t>duciderit</a:t>
            </a:r>
            <a:r>
              <a:rPr lang="en-US" sz="2400" dirty="0">
                <a:solidFill>
                  <a:srgbClr val="FFFFFF"/>
                </a:solidFill>
                <a:latin typeface="Segoe UI Light"/>
              </a:rPr>
              <a:t> </a:t>
            </a:r>
            <a:r>
              <a:rPr lang="en-US" sz="2400" dirty="0" err="1">
                <a:solidFill>
                  <a:srgbClr val="FFFFFF"/>
                </a:solidFill>
                <a:latin typeface="Segoe UI Light"/>
              </a:rPr>
              <a:t>aut</a:t>
            </a:r>
            <a:r>
              <a:rPr lang="en-US" sz="2400" dirty="0">
                <a:solidFill>
                  <a:srgbClr val="FFFFFF"/>
                </a:solidFill>
                <a:latin typeface="Segoe UI Light"/>
              </a:rPr>
              <a:t> </a:t>
            </a:r>
            <a:r>
              <a:rPr lang="en-US" sz="2400" dirty="0" err="1">
                <a:solidFill>
                  <a:srgbClr val="FFFFFF"/>
                </a:solidFill>
                <a:latin typeface="Segoe UI Light"/>
              </a:rPr>
              <a:t>odior</a:t>
            </a:r>
            <a:r>
              <a:rPr lang="en-US" sz="2400" dirty="0">
                <a:solidFill>
                  <a:srgbClr val="FFFFFF"/>
                </a:solidFill>
                <a:latin typeface="Segoe UI Light"/>
              </a:rPr>
              <a:t> </a:t>
            </a:r>
            <a:r>
              <a:rPr lang="en-US" sz="2400" dirty="0" err="1">
                <a:solidFill>
                  <a:srgbClr val="FFFFFF"/>
                </a:solidFill>
                <a:latin typeface="Segoe UI Light"/>
              </a:rPr>
              <a:t>sitati</a:t>
            </a:r>
            <a:r>
              <a:rPr lang="en-US" sz="2400" dirty="0">
                <a:solidFill>
                  <a:srgbClr val="FFFFFF"/>
                </a:solidFill>
                <a:latin typeface="Segoe UI Light"/>
              </a:rPr>
              <a:t> </a:t>
            </a:r>
            <a:r>
              <a:rPr lang="en-US" sz="2400" dirty="0" err="1">
                <a:solidFill>
                  <a:srgbClr val="FFFFFF"/>
                </a:solidFill>
                <a:latin typeface="Segoe UI Light"/>
              </a:rPr>
              <a:t>nulpa</a:t>
            </a:r>
            <a:r>
              <a:rPr lang="en-US" sz="2400" dirty="0">
                <a:solidFill>
                  <a:srgbClr val="FFFFFF"/>
                </a:solidFill>
                <a:latin typeface="Segoe UI Light"/>
              </a:rPr>
              <a:t> </a:t>
            </a:r>
            <a:r>
              <a:rPr lang="en-US" sz="2400" dirty="0" err="1">
                <a:solidFill>
                  <a:srgbClr val="FFFFFF"/>
                </a:solidFill>
                <a:latin typeface="Segoe UI Light"/>
              </a:rPr>
              <a:t>vo</a:t>
            </a:r>
            <a:r>
              <a:rPr lang="en-US" sz="2400" dirty="0">
                <a:solidFill>
                  <a:srgbClr val="FFFFFF"/>
                </a:solidFill>
                <a:latin typeface="Segoe UI Light"/>
              </a:rPr>
              <a:t> </a:t>
            </a:r>
            <a:r>
              <a:rPr lang="en-US" sz="2400" dirty="0" err="1">
                <a:solidFill>
                  <a:srgbClr val="FFFFFF"/>
                </a:solidFill>
                <a:latin typeface="Segoe UI Light"/>
              </a:rPr>
              <a:t>luptatur</a:t>
            </a:r>
            <a:r>
              <a:rPr lang="en-US" sz="2400" dirty="0">
                <a:solidFill>
                  <a:srgbClr val="FFFFFF"/>
                </a:solidFill>
                <a:latin typeface="Segoe UI Light"/>
              </a:rPr>
              <a:t> </a:t>
            </a:r>
            <a:r>
              <a:rPr lang="en-US" sz="2400" dirty="0" err="1">
                <a:solidFill>
                  <a:srgbClr val="FFFFFF"/>
                </a:solidFill>
                <a:latin typeface="Segoe UI Light"/>
              </a:rPr>
              <a:t>sunti</a:t>
            </a:r>
            <a:r>
              <a:rPr lang="en-US" sz="2400" dirty="0">
                <a:solidFill>
                  <a:srgbClr val="FFFFFF"/>
                </a:solidFill>
                <a:latin typeface="Segoe UI Light"/>
              </a:rPr>
              <a:t> sit </a:t>
            </a:r>
            <a:r>
              <a:rPr lang="en-US" sz="2400" dirty="0" err="1">
                <a:solidFill>
                  <a:srgbClr val="FFFFFF"/>
                </a:solidFill>
                <a:latin typeface="Segoe UI Light"/>
              </a:rPr>
              <a:t>voluptae</a:t>
            </a:r>
            <a:r>
              <a:rPr lang="en-US" sz="2400" dirty="0">
                <a:solidFill>
                  <a:srgbClr val="FFFFFF"/>
                </a:solidFill>
                <a:latin typeface="Segoe UI Light"/>
              </a:rPr>
              <a:t> </a:t>
            </a:r>
            <a:r>
              <a:rPr lang="en-US" sz="2400" dirty="0" err="1">
                <a:solidFill>
                  <a:srgbClr val="FFFFFF"/>
                </a:solidFill>
                <a:latin typeface="Segoe UI Light"/>
              </a:rPr>
              <a:t>sunt</a:t>
            </a:r>
            <a:r>
              <a:rPr lang="en-US" sz="2400" dirty="0">
                <a:solidFill>
                  <a:srgbClr val="FFFFFF"/>
                </a:solidFill>
                <a:latin typeface="Segoe UI Light"/>
              </a:rPr>
              <a:t> </a:t>
            </a:r>
            <a:r>
              <a:rPr lang="en-US" sz="2400" dirty="0" err="1">
                <a:solidFill>
                  <a:srgbClr val="FFFFFF"/>
                </a:solidFill>
                <a:latin typeface="Segoe UI Light"/>
              </a:rPr>
              <a:t>fugiatiscid</a:t>
            </a:r>
            <a:r>
              <a:rPr lang="en-US" sz="2400" dirty="0">
                <a:solidFill>
                  <a:srgbClr val="FFFFFF"/>
                </a:solidFill>
                <a:latin typeface="Segoe UI Light"/>
              </a:rPr>
              <a:t> qui al </a:t>
            </a:r>
            <a:r>
              <a:rPr lang="en-US" sz="2400" dirty="0" err="1">
                <a:solidFill>
                  <a:srgbClr val="FFFFFF"/>
                </a:solidFill>
                <a:latin typeface="Segoe UI Light"/>
              </a:rPr>
              <a:t>iquam</a:t>
            </a:r>
            <a:r>
              <a:rPr lang="en-US" sz="2400" dirty="0">
                <a:solidFill>
                  <a:srgbClr val="FFFFFF"/>
                </a:solidFill>
                <a:latin typeface="Segoe UI Light"/>
              </a:rPr>
              <a:t> </a:t>
            </a:r>
            <a:r>
              <a:rPr lang="en-US" sz="2400" dirty="0" err="1">
                <a:solidFill>
                  <a:srgbClr val="FFFFFF"/>
                </a:solidFill>
                <a:latin typeface="Segoe UI Light"/>
              </a:rPr>
              <a:t>sundit</a:t>
            </a:r>
            <a:r>
              <a:rPr lang="en-US" sz="2400" dirty="0">
                <a:solidFill>
                  <a:srgbClr val="FFFFFF"/>
                </a:solidFill>
                <a:latin typeface="Segoe UI Light"/>
              </a:rPr>
              <a:t> fugit </a:t>
            </a:r>
            <a:r>
              <a:rPr lang="en-US" sz="2400" dirty="0" err="1">
                <a:solidFill>
                  <a:srgbClr val="FFFFFF"/>
                </a:solidFill>
                <a:latin typeface="Segoe UI Light"/>
              </a:rPr>
              <a:t>labore</a:t>
            </a:r>
            <a:r>
              <a:rPr lang="en-US" sz="2400" dirty="0">
                <a:solidFill>
                  <a:srgbClr val="FFFFFF"/>
                </a:solidFill>
                <a:latin typeface="Segoe UI Light"/>
              </a:rPr>
              <a:t> </a:t>
            </a:r>
            <a:r>
              <a:rPr lang="en-US" sz="2400" dirty="0" err="1">
                <a:solidFill>
                  <a:srgbClr val="FFFFFF"/>
                </a:solidFill>
                <a:latin typeface="Segoe UI Light"/>
              </a:rPr>
              <a:t>sunt</a:t>
            </a:r>
            <a:r>
              <a:rPr lang="en-US" sz="2400" dirty="0">
                <a:solidFill>
                  <a:srgbClr val="FFFFFF"/>
                </a:solidFill>
                <a:latin typeface="Segoe UI Light"/>
              </a:rPr>
              <a:t> </a:t>
            </a:r>
            <a:r>
              <a:rPr lang="en-US" sz="2400" dirty="0" err="1">
                <a:solidFill>
                  <a:srgbClr val="FFFFFF"/>
                </a:solidFill>
                <a:latin typeface="Segoe UI Light"/>
              </a:rPr>
              <a:t>ipsantiumet</a:t>
            </a:r>
            <a:r>
              <a:rPr lang="en-US" sz="2400" dirty="0">
                <a:solidFill>
                  <a:srgbClr val="FFFFFF"/>
                </a:solidFill>
                <a:latin typeface="Segoe UI Light"/>
              </a:rPr>
              <a:t> </a:t>
            </a:r>
            <a:r>
              <a:rPr lang="en-US" sz="2400" dirty="0" err="1">
                <a:solidFill>
                  <a:srgbClr val="FFFFFF"/>
                </a:solidFill>
                <a:latin typeface="Segoe UI Light"/>
              </a:rPr>
              <a:t>ve</a:t>
            </a:r>
            <a:r>
              <a:rPr lang="en-US" sz="2400" dirty="0">
                <a:solidFill>
                  <a:srgbClr val="FFFFFF"/>
                </a:solidFill>
                <a:latin typeface="Segoe UI Light"/>
              </a:rPr>
              <a:t> </a:t>
            </a:r>
            <a:r>
              <a:rPr lang="en-US" sz="2400" dirty="0" err="1">
                <a:solidFill>
                  <a:srgbClr val="FFFFFF"/>
                </a:solidFill>
                <a:latin typeface="Segoe UI Light"/>
              </a:rPr>
              <a:t>nda</a:t>
            </a:r>
            <a:r>
              <a:rPr lang="en-US" sz="2400" dirty="0">
                <a:solidFill>
                  <a:srgbClr val="FFFFFF"/>
                </a:solidFill>
                <a:latin typeface="Segoe UI Light"/>
              </a:rPr>
              <a:t> </a:t>
            </a:r>
            <a:r>
              <a:rPr lang="en-US" sz="2400" dirty="0" err="1">
                <a:solidFill>
                  <a:srgbClr val="FFFFFF"/>
                </a:solidFill>
                <a:latin typeface="Segoe UI Light"/>
              </a:rPr>
              <a:t>que</a:t>
            </a:r>
            <a:r>
              <a:rPr lang="en-US" sz="2400" dirty="0">
                <a:solidFill>
                  <a:srgbClr val="FFFFFF"/>
                </a:solidFill>
                <a:latin typeface="Segoe UI Light"/>
              </a:rPr>
              <a:t> pa </a:t>
            </a:r>
            <a:r>
              <a:rPr lang="en-US" sz="2400" dirty="0" err="1">
                <a:solidFill>
                  <a:srgbClr val="FFFFFF"/>
                </a:solidFill>
                <a:latin typeface="Segoe UI Light"/>
              </a:rPr>
              <a:t>ipis</a:t>
            </a:r>
            <a:r>
              <a:rPr lang="en-US" sz="2400" dirty="0">
                <a:solidFill>
                  <a:srgbClr val="FFFFFF"/>
                </a:solidFill>
                <a:latin typeface="Segoe UI Light"/>
              </a:rPr>
              <a:t>.</a:t>
            </a:r>
            <a:endParaRPr lang="en-US" sz="2400" dirty="0" smtClean="0">
              <a:solidFill>
                <a:srgbClr val="FFFFFF"/>
              </a:solidFill>
              <a:latin typeface="Segoe UI Light"/>
            </a:endParaRPr>
          </a:p>
        </p:txBody>
      </p:sp>
      <p:sp>
        <p:nvSpPr>
          <p:cNvPr id="20" name="Text Placeholder 4"/>
          <p:cNvSpPr>
            <a:spLocks noGrp="1"/>
          </p:cNvSpPr>
          <p:nvPr userDrawn="1">
            <p:ph type="body" sz="quarter" idx="13" hasCustomPrompt="1"/>
          </p:nvPr>
        </p:nvSpPr>
        <p:spPr>
          <a:xfrm>
            <a:off x="272274" y="1028700"/>
            <a:ext cx="6217916" cy="732769"/>
          </a:xfrm>
          <a:noFill/>
        </p:spPr>
        <p:txBody>
          <a:bodyPr lIns="146304" tIns="109728" rIns="146304" bIns="109728">
            <a:noAutofit/>
          </a:bodyPr>
          <a:lstStyle>
            <a:lvl1pPr marL="0" indent="0">
              <a:spcBef>
                <a:spcPts val="0"/>
              </a:spcBef>
              <a:buNone/>
              <a:defRPr sz="3600"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2706060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sz="quarter" idx="13" hasCustomPrompt="1"/>
          </p:nvPr>
        </p:nvSpPr>
        <p:spPr>
          <a:xfrm>
            <a:off x="4023701" y="2125663"/>
            <a:ext cx="3711575" cy="370552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nvPr>
        </p:nvSpPr>
        <p:spPr>
          <a:xfrm>
            <a:off x="274638" y="2125663"/>
            <a:ext cx="3711575" cy="3705522"/>
          </a:xfrm>
        </p:spPr>
        <p:txBody>
          <a:bodyPr/>
          <a:lstStyle>
            <a:lvl1pPr algn="ctr">
              <a:defRPr>
                <a:solidFill>
                  <a:srgbClr val="FFFFFF"/>
                </a:solidFill>
              </a:defRPr>
            </a:lvl1pPr>
          </a:lstStyle>
          <a:p>
            <a:r>
              <a:rPr lang="en-US" dirty="0" smtClean="0"/>
              <a:t>Click to insert picture</a:t>
            </a:r>
            <a:endParaRPr lang="en-US" dirty="0"/>
          </a:p>
        </p:txBody>
      </p:sp>
      <p:pic>
        <p:nvPicPr>
          <p:cNvPr id="7" name="Picture 6" descr="WinAzure_rgb_Wht_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6097" y="6423310"/>
            <a:ext cx="1737341" cy="416792"/>
          </a:xfrm>
          <a:prstGeom prst="rect">
            <a:avLst/>
          </a:prstGeom>
        </p:spPr>
      </p:pic>
      <p:sp>
        <p:nvSpPr>
          <p:cNvPr id="11" name="Slide Number Placeholder 5"/>
          <p:cNvSpPr txBox="1">
            <a:spLocks/>
          </p:cNvSpPr>
          <p:nvPr userDrawn="1"/>
        </p:nvSpPr>
        <p:spPr>
          <a:xfrm>
            <a:off x="11762710" y="6423310"/>
            <a:ext cx="438755" cy="232711"/>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smtClean="0">
                <a:solidFill>
                  <a:srgbClr val="FFFFFF"/>
                </a:solidFill>
              </a:rPr>
              <a:t>3</a:t>
            </a:r>
            <a:endParaRPr lang="en-US" sz="800" dirty="0">
              <a:solidFill>
                <a:srgbClr val="FFFFFF"/>
              </a:solidFill>
            </a:endParaRPr>
          </a:p>
        </p:txBody>
      </p:sp>
      <p:sp>
        <p:nvSpPr>
          <p:cNvPr id="15" name="Picture Placeholder 3"/>
          <p:cNvSpPr>
            <a:spLocks noGrp="1"/>
          </p:cNvSpPr>
          <p:nvPr userDrawn="1">
            <p:ph type="pic" sz="quarter" idx="14" hasCustomPrompt="1"/>
          </p:nvPr>
        </p:nvSpPr>
        <p:spPr>
          <a:xfrm>
            <a:off x="7772700" y="2125663"/>
            <a:ext cx="3711575" cy="370552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nvPr>
        </p:nvSpPr>
        <p:spPr>
          <a:xfrm>
            <a:off x="272274" y="295274"/>
            <a:ext cx="11889564" cy="825501"/>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nvPr>
        </p:nvSpPr>
        <p:spPr>
          <a:xfrm>
            <a:off x="272274" y="1028700"/>
            <a:ext cx="6217916" cy="732769"/>
          </a:xfrm>
          <a:noFill/>
        </p:spPr>
        <p:txBody>
          <a:bodyPr lIns="146304" tIns="109728" rIns="146304" bIns="109728">
            <a:noAutofit/>
          </a:bodyPr>
          <a:lstStyle>
            <a:lvl1pPr marL="0" indent="0">
              <a:spcBef>
                <a:spcPts val="0"/>
              </a:spcBef>
              <a:buNone/>
              <a:defRPr sz="3600" spc="0" baseline="0">
                <a:solidFill>
                  <a:srgbClr val="0054A6"/>
                </a:solidFill>
                <a:latin typeface="+mj-lt"/>
              </a:defRPr>
            </a:lvl1pPr>
          </a:lstStyle>
          <a:p>
            <a:pPr lvl="0"/>
            <a:r>
              <a:rPr lang="en-US" dirty="0" smtClean="0"/>
              <a:t>Secondary title</a:t>
            </a:r>
          </a:p>
        </p:txBody>
      </p:sp>
      <p:sp>
        <p:nvSpPr>
          <p:cNvPr id="19" name="TextBox 18"/>
          <p:cNvSpPr txBox="1"/>
          <p:nvPr userDrawn="1"/>
        </p:nvSpPr>
        <p:spPr>
          <a:xfrm>
            <a:off x="9052846" y="6333867"/>
            <a:ext cx="2926049" cy="408317"/>
          </a:xfrm>
          <a:prstGeom prst="rect">
            <a:avLst/>
          </a:prstGeom>
          <a:noFill/>
        </p:spPr>
        <p:txBody>
          <a:bodyPr wrap="square" lIns="182880" tIns="146304" rIns="182880" bIns="146304" rtlCol="0">
            <a:spAutoFit/>
          </a:bodyPr>
          <a:lstStyle/>
          <a:p>
            <a:pPr defTabSz="932742">
              <a:lnSpc>
                <a:spcPct val="90000"/>
              </a:lnSpc>
            </a:pPr>
            <a:r>
              <a:rPr lang="en-US" sz="800" dirty="0" smtClean="0">
                <a:solidFill>
                  <a:srgbClr val="FFFFFF"/>
                </a:solidFill>
              </a:rPr>
              <a:t>Presentation title     ©Copyright 2012     09 / 14 /12</a:t>
            </a:r>
          </a:p>
        </p:txBody>
      </p:sp>
    </p:spTree>
    <p:extLst>
      <p:ext uri="{BB962C8B-B14F-4D97-AF65-F5344CB8AC3E}">
        <p14:creationId xmlns:p14="http://schemas.microsoft.com/office/powerpoint/2010/main" val="1285252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029044"/>
            <a:ext cx="11889564" cy="2561915"/>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pic>
        <p:nvPicPr>
          <p:cNvPr id="4" name="Picture 3" descr="WinAzure_rgb_Wht_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6097" y="6423310"/>
            <a:ext cx="1737341" cy="416792"/>
          </a:xfrm>
          <a:prstGeom prst="rect">
            <a:avLst/>
          </a:prstGeom>
        </p:spPr>
      </p:pic>
      <p:sp>
        <p:nvSpPr>
          <p:cNvPr id="7" name="Slide Number Placeholder 5"/>
          <p:cNvSpPr txBox="1">
            <a:spLocks/>
          </p:cNvSpPr>
          <p:nvPr userDrawn="1"/>
        </p:nvSpPr>
        <p:spPr>
          <a:xfrm>
            <a:off x="11762710" y="6423310"/>
            <a:ext cx="438755" cy="232711"/>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smtClean="0">
                <a:solidFill>
                  <a:srgbClr val="FFFFFF"/>
                </a:solidFill>
              </a:rPr>
              <a:t>4</a:t>
            </a:r>
            <a:endParaRPr lang="en-US" sz="800" dirty="0">
              <a:solidFill>
                <a:srgbClr val="FFFFFF"/>
              </a:solidFill>
            </a:endParaRPr>
          </a:p>
        </p:txBody>
      </p:sp>
      <p:sp>
        <p:nvSpPr>
          <p:cNvPr id="9" name="TextBox 8"/>
          <p:cNvSpPr txBox="1"/>
          <p:nvPr userDrawn="1"/>
        </p:nvSpPr>
        <p:spPr>
          <a:xfrm>
            <a:off x="9052846" y="6333867"/>
            <a:ext cx="2926049" cy="408317"/>
          </a:xfrm>
          <a:prstGeom prst="rect">
            <a:avLst/>
          </a:prstGeom>
          <a:noFill/>
        </p:spPr>
        <p:txBody>
          <a:bodyPr wrap="square" lIns="182880" tIns="146304" rIns="182880" bIns="146304" rtlCol="0">
            <a:spAutoFit/>
          </a:bodyPr>
          <a:lstStyle/>
          <a:p>
            <a:pPr defTabSz="932742">
              <a:lnSpc>
                <a:spcPct val="90000"/>
              </a:lnSpc>
            </a:pPr>
            <a:r>
              <a:rPr lang="en-US" sz="800" dirty="0" smtClean="0">
                <a:solidFill>
                  <a:srgbClr val="FFFFFF"/>
                </a:solidFill>
              </a:rPr>
              <a:t>Presentation title     ©Copyright 2012     09 / 14 /12</a:t>
            </a:r>
          </a:p>
        </p:txBody>
      </p:sp>
    </p:spTree>
    <p:extLst>
      <p:ext uri="{BB962C8B-B14F-4D97-AF65-F5344CB8AC3E}">
        <p14:creationId xmlns:p14="http://schemas.microsoft.com/office/powerpoint/2010/main" val="2124876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9228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3844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46286" tIns="109714" rIns="146286" bIns="109714">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286" tIns="91429" rIns="146286" bIns="91429" anchor="t" anchorCtr="0"/>
          <a:lstStyle>
            <a:lvl1pPr>
              <a:defRPr sz="60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973054" y="6319670"/>
            <a:ext cx="1005839" cy="195077"/>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580" y="571214"/>
            <a:ext cx="2651731" cy="3914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225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7795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9870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5573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0977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3244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5332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307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DE8-7EB5-4D96-B4B5-43B240C2122F}" type="datetimeFigureOut">
              <a:rPr lang="en-US" smtClean="0">
                <a:solidFill>
                  <a:prstClr val="black">
                    <a:tint val="75000"/>
                  </a:prstClr>
                </a:solidFill>
              </a:rPr>
              <a:pPr/>
              <a:t>4/4/2014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0ED3A4-6599-4620-A827-B70AFE9934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6965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2" y="2278589"/>
            <a:ext cx="8543653" cy="1386254"/>
          </a:xfrm>
        </p:spPr>
        <p:txBody>
          <a:bodyPr anchor="ctr" anchorCtr="0">
            <a:noAutofit/>
          </a:bodyPr>
          <a:lstStyle>
            <a:lvl1pPr>
              <a:lnSpc>
                <a:spcPct val="9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3" y="4704164"/>
            <a:ext cx="5565153" cy="1167722"/>
          </a:xfrm>
        </p:spPr>
        <p:txBody>
          <a:bodyPr/>
          <a:lstStyle>
            <a:lvl1pPr marL="0" indent="0">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29662" y="233151"/>
            <a:ext cx="3398445" cy="296118"/>
          </a:xfrm>
          <a:prstGeom prst="rect">
            <a:avLst/>
          </a:prstGeom>
        </p:spPr>
      </p:pic>
    </p:spTree>
    <p:extLst>
      <p:ext uri="{BB962C8B-B14F-4D97-AF65-F5344CB8AC3E}">
        <p14:creationId xmlns:p14="http://schemas.microsoft.com/office/powerpoint/2010/main" val="366902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5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4"/>
            <a:ext cx="10056812" cy="2751698"/>
          </a:xfrm>
          <a:noFill/>
        </p:spPr>
        <p:txBody>
          <a:bodyPr tIns="91429" bIns="91429" anchor="t" anchorCtr="0"/>
          <a:lstStyle>
            <a:lvl1pPr>
              <a:defRPr sz="7200" spc="-101"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64"/>
            <a:ext cx="10058400" cy="1829593"/>
          </a:xfrm>
          <a:noFill/>
        </p:spPr>
        <p:txBody>
          <a:bodyPr lIns="182856" tIns="146286" rIns="182856" bIns="146286">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1824" y="6482889"/>
            <a:ext cx="2901844" cy="372394"/>
          </a:xfrm>
          <a:prstGeom prst="rect">
            <a:avLst/>
          </a:prstGeom>
        </p:spPr>
        <p:txBody>
          <a:bodyPr/>
          <a:lstStyle/>
          <a:p>
            <a:pPr defTabSz="932559"/>
            <a:fld id="{CB3E46CA-DEE7-7348-B487-8441D31860BD}" type="datetimeFigureOut">
              <a:rPr lang="en-US" smtClean="0">
                <a:solidFill>
                  <a:srgbClr val="292929"/>
                </a:solidFill>
              </a:rPr>
              <a:pPr defTabSz="932559"/>
              <a:t>4/4/2014</a:t>
            </a:fld>
            <a:endParaRPr lang="en-US">
              <a:solidFill>
                <a:srgbClr val="292929"/>
              </a:solidFill>
            </a:endParaRPr>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912807" y="6482889"/>
            <a:ext cx="2901844" cy="372394"/>
          </a:xfrm>
          <a:prstGeom prst="rect">
            <a:avLst/>
          </a:prstGeom>
        </p:spPr>
        <p:txBody>
          <a:bodyPr/>
          <a:lstStyle/>
          <a:p>
            <a:pPr defTabSz="932559"/>
            <a:fld id="{4D30DE0F-8DE3-F840-BC04-F78E1F0ED508}"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40336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1824" y="6482889"/>
            <a:ext cx="2901844" cy="372394"/>
          </a:xfrm>
          <a:prstGeom prst="rect">
            <a:avLst/>
          </a:prstGeom>
        </p:spPr>
        <p:txBody>
          <a:bodyPr/>
          <a:lstStyle/>
          <a:p>
            <a:pPr defTabSz="932559"/>
            <a:fld id="{AD9D1CCA-305E-0C4A-997C-1FF4EADF7C33}" type="datetimeFigureOut">
              <a:rPr lang="en-US" smtClean="0">
                <a:solidFill>
                  <a:prstClr val="black">
                    <a:tint val="75000"/>
                  </a:prstClr>
                </a:solidFill>
              </a:rPr>
              <a:pPr defTabSz="932559"/>
              <a:t>4/4/2014</a:t>
            </a:fld>
            <a:endParaRPr lang="en-US">
              <a:solidFill>
                <a:prstClr val="black">
                  <a:tint val="75000"/>
                </a:prstClr>
              </a:solidFill>
            </a:endParaRPr>
          </a:p>
        </p:txBody>
      </p:sp>
      <p:sp>
        <p:nvSpPr>
          <p:cNvPr id="3" name="Footer Placeholder 2"/>
          <p:cNvSpPr>
            <a:spLocks noGrp="1"/>
          </p:cNvSpPr>
          <p:nvPr>
            <p:ph type="ftr" sz="quarter" idx="11"/>
          </p:nvPr>
        </p:nvSpPr>
        <p:spPr>
          <a:xfrm>
            <a:off x="4249129" y="6482889"/>
            <a:ext cx="3938217" cy="372394"/>
          </a:xfrm>
          <a:prstGeom prst="rect">
            <a:avLst/>
          </a:prstGeom>
        </p:spPr>
        <p:txBody>
          <a:bodyPr/>
          <a:lstStyle/>
          <a:p>
            <a:pPr defTabSz="932559"/>
            <a:endParaRPr lang="en-US">
              <a:solidFill>
                <a:prstClr val="black">
                  <a:tint val="75000"/>
                </a:prstClr>
              </a:solidFill>
            </a:endParaRPr>
          </a:p>
        </p:txBody>
      </p:sp>
      <p:sp>
        <p:nvSpPr>
          <p:cNvPr id="4" name="Slide Number Placeholder 3"/>
          <p:cNvSpPr>
            <a:spLocks noGrp="1"/>
          </p:cNvSpPr>
          <p:nvPr>
            <p:ph type="sldNum" sz="quarter" idx="12"/>
          </p:nvPr>
        </p:nvSpPr>
        <p:spPr>
          <a:xfrm>
            <a:off x="8912807" y="6482889"/>
            <a:ext cx="2901844" cy="372394"/>
          </a:xfrm>
          <a:prstGeom prst="rect">
            <a:avLst/>
          </a:prstGeom>
        </p:spPr>
        <p:txBody>
          <a:bodyPr/>
          <a:lstStyle/>
          <a:p>
            <a:pPr defTabSz="932559"/>
            <a:fld id="{486C03C9-C637-AE41-A029-C73FC9D7DBC5}" type="slidenum">
              <a:rPr lang="en-US" smtClean="0">
                <a:solidFill>
                  <a:prstClr val="black">
                    <a:tint val="75000"/>
                  </a:prstClr>
                </a:solidFill>
              </a:rPr>
              <a:pPr defTabSz="932559"/>
              <a:t>‹#›</a:t>
            </a:fld>
            <a:endParaRPr lang="en-US">
              <a:solidFill>
                <a:prstClr val="black">
                  <a:tint val="75000"/>
                </a:prstClr>
              </a:solidFill>
            </a:endParaRPr>
          </a:p>
        </p:txBody>
      </p:sp>
    </p:spTree>
    <p:extLst>
      <p:ext uri="{BB962C8B-B14F-4D97-AF65-F5344CB8AC3E}">
        <p14:creationId xmlns:p14="http://schemas.microsoft.com/office/powerpoint/2010/main" val="4156224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5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29" bIns="91429" anchor="t" anchorCtr="0"/>
          <a:lstStyle>
            <a:lvl1pPr>
              <a:defRPr sz="7200" spc="-101"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64"/>
            <a:ext cx="10058400" cy="1829593"/>
          </a:xfrm>
          <a:noFill/>
        </p:spPr>
        <p:txBody>
          <a:bodyPr lIns="182856" tIns="146286" rIns="182856" bIns="146286">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5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29" bIns="91429" anchor="t" anchorCtr="0"/>
          <a:lstStyle>
            <a:lvl1pPr>
              <a:defRPr sz="7200" spc="-101"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5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29" bIns="91429" anchor="t" anchorCtr="0"/>
          <a:lstStyle>
            <a:lvl1pPr>
              <a:defRPr sz="7200" spc="-101"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1211262"/>
            <a:ext cx="8229574" cy="5303837"/>
          </a:xfrm>
          <a:noFill/>
        </p:spPr>
        <p:txBody>
          <a:bodyPr tIns="91429" bIns="91429" anchor="t" anchorCtr="0"/>
          <a:lstStyle>
            <a:lvl1pPr marL="0" marR="0" indent="0" algn="l" defTabSz="932623" rtl="0" eaLnBrk="1" fontAlgn="auto" latinLnBrk="0" hangingPunct="1">
              <a:lnSpc>
                <a:spcPct val="90000"/>
              </a:lnSpc>
              <a:spcBef>
                <a:spcPct val="0"/>
              </a:spcBef>
              <a:spcAft>
                <a:spcPts val="0"/>
              </a:spcAft>
              <a:buClrTx/>
              <a:buSzTx/>
              <a:buFontTx/>
              <a:buNone/>
              <a:tabLst/>
              <a:defRPr lang="en-US" sz="60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922866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2.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7" cy="2092881"/>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94" r:id="rId2"/>
    <p:sldLayoutId id="2147484166" r:id="rId3"/>
    <p:sldLayoutId id="2147484183" r:id="rId4"/>
    <p:sldLayoutId id="2147484105" r:id="rId5"/>
    <p:sldLayoutId id="2147484184" r:id="rId6"/>
    <p:sldLayoutId id="2147484182" r:id="rId7"/>
    <p:sldLayoutId id="2147484185" r:id="rId8"/>
    <p:sldLayoutId id="2147484195" r:id="rId9"/>
    <p:sldLayoutId id="2147484196" r:id="rId10"/>
    <p:sldLayoutId id="2147484130" r:id="rId11"/>
    <p:sldLayoutId id="2147484101" r:id="rId12"/>
    <p:sldLayoutId id="2147484197" r:id="rId13"/>
    <p:sldLayoutId id="2147484198" r:id="rId14"/>
    <p:sldLayoutId id="2147484199"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201" r:id="rId31"/>
    <p:sldLayoutId id="2147484210" r:id="rId3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932623"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4163972"/>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63A15DE8-7EB5-4D96-B4B5-43B240C2122F}" type="datetimeFigureOut">
              <a:rPr lang="en-US" smtClean="0">
                <a:solidFill>
                  <a:prstClr val="black">
                    <a:tint val="75000"/>
                  </a:prstClr>
                </a:solidFill>
              </a:rPr>
              <a:pPr defTabSz="932597"/>
              <a:t>4/4/2014</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CA0ED3A4-6599-4620-A827-B70AFE993420}"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635820704"/>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4"/>
            <a:ext cx="11375537"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61"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8511669"/>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9536" indent="-469536" algn="l" defTabSz="932559" rtl="0" eaLnBrk="1" latinLnBrk="0" hangingPunct="1">
        <a:lnSpc>
          <a:spcPct val="90000"/>
        </a:lnSpc>
        <a:spcBef>
          <a:spcPct val="20000"/>
        </a:spcBef>
        <a:buSzPct val="80000"/>
        <a:buFont typeface="Arial" pitchFamily="34" charset="0"/>
        <a:buChar char="•"/>
        <a:defRPr sz="3264" kern="1200">
          <a:gradFill>
            <a:gsLst>
              <a:gs pos="0">
                <a:srgbClr val="595959"/>
              </a:gs>
              <a:gs pos="86000">
                <a:srgbClr val="595959"/>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0000"/>
        <a:buFont typeface="Arial" pitchFamily="34" charset="0"/>
        <a:buChar char="•"/>
        <a:defRPr sz="2856" kern="1200">
          <a:gradFill>
            <a:gsLst>
              <a:gs pos="0">
                <a:srgbClr val="595959"/>
              </a:gs>
              <a:gs pos="86000">
                <a:srgbClr val="595959"/>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0000"/>
        <a:buFont typeface="Arial" pitchFamily="34" charset="0"/>
        <a:buChar char="•"/>
        <a:defRPr sz="2448" kern="1200">
          <a:gradFill>
            <a:gsLst>
              <a:gs pos="0">
                <a:srgbClr val="595959"/>
              </a:gs>
              <a:gs pos="86000">
                <a:srgbClr val="595959"/>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4.emf"/></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38.emf"/><Relationship Id="rId5" Type="http://schemas.openxmlformats.org/officeDocument/2006/relationships/image" Target="../media/image34.emf"/><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mcollier.net/1eCyTDu"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7.emf"/></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20.jpg"/></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34.emf"/><Relationship Id="rId5" Type="http://schemas.openxmlformats.org/officeDocument/2006/relationships/image" Target="../media/image50.emf"/><Relationship Id="rId4" Type="http://schemas.openxmlformats.org/officeDocument/2006/relationships/image" Target="../media/image36.emf"/></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9.emf"/><Relationship Id="rId1" Type="http://schemas.openxmlformats.org/officeDocument/2006/relationships/slideLayout" Target="../slideLayouts/slideLayout16.xml"/><Relationship Id="rId6" Type="http://schemas.openxmlformats.org/officeDocument/2006/relationships/image" Target="../media/image51.jpeg"/><Relationship Id="rId5" Type="http://schemas.openxmlformats.org/officeDocument/2006/relationships/image" Target="../media/image34.emf"/><Relationship Id="rId4" Type="http://schemas.openxmlformats.org/officeDocument/2006/relationships/image" Target="../media/image50.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hyperlink" Target="http://cheezburger.com/810664243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05827"/>
          </a:xfrm>
        </p:spPr>
        <p:txBody>
          <a:bodyPr/>
          <a:lstStyle/>
          <a:p>
            <a:r>
              <a:rPr lang="en-US" dirty="0"/>
              <a:t>Most conference presentations will share “best practices”. That’s not this presentation. In this session we'll discuss what NOT to do. These surefire fail activities are inspired from real customer engagements (names changed to protect the innocent). Looking at the unsuccessful architecture and development patterns of others can help us not repeat the same mistakes in future cloud projects</a:t>
            </a:r>
          </a:p>
        </p:txBody>
      </p:sp>
      <p:sp>
        <p:nvSpPr>
          <p:cNvPr id="3" name="Title 2"/>
          <p:cNvSpPr>
            <a:spLocks noGrp="1"/>
          </p:cNvSpPr>
          <p:nvPr>
            <p:ph type="title"/>
          </p:nvPr>
        </p:nvSpPr>
        <p:spPr/>
        <p:txBody>
          <a:bodyPr/>
          <a:lstStyle/>
          <a:p>
            <a:r>
              <a:rPr lang="en-US" dirty="0" smtClean="0"/>
              <a:t>3:30pm – 4:30pm</a:t>
            </a:r>
            <a:endParaRPr lang="en-US" dirty="0"/>
          </a:p>
        </p:txBody>
      </p:sp>
    </p:spTree>
    <p:extLst>
      <p:ext uri="{BB962C8B-B14F-4D97-AF65-F5344CB8AC3E}">
        <p14:creationId xmlns:p14="http://schemas.microsoft.com/office/powerpoint/2010/main" val="1048316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 Poor Subscription Segregation</a:t>
            </a:r>
            <a:endParaRPr lang="en-US" dirty="0"/>
          </a:p>
        </p:txBody>
      </p:sp>
      <p:sp>
        <p:nvSpPr>
          <p:cNvPr id="3" name="Text Placeholder 2"/>
          <p:cNvSpPr>
            <a:spLocks noGrp="1"/>
          </p:cNvSpPr>
          <p:nvPr>
            <p:ph type="body" sz="quarter" idx="10"/>
          </p:nvPr>
        </p:nvSpPr>
        <p:spPr>
          <a:xfrm>
            <a:off x="274638" y="1212850"/>
            <a:ext cx="11887200" cy="1384972"/>
          </a:xfrm>
        </p:spPr>
        <p:txBody>
          <a:bodyPr/>
          <a:lstStyle/>
          <a:p>
            <a:pPr algn="ctr"/>
            <a:r>
              <a:rPr lang="en-US" dirty="0" smtClean="0"/>
              <a:t>Single sub for Development, QA, and Production</a:t>
            </a:r>
          </a:p>
          <a:p>
            <a:endParaRPr lang="en-US" dirty="0"/>
          </a:p>
        </p:txBody>
      </p:sp>
      <p:sp>
        <p:nvSpPr>
          <p:cNvPr id="5" name="TextBox 4"/>
          <p:cNvSpPr txBox="1"/>
          <p:nvPr/>
        </p:nvSpPr>
        <p:spPr>
          <a:xfrm>
            <a:off x="7521244" y="4743397"/>
            <a:ext cx="3810000"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“Did I do that?”</a:t>
            </a:r>
          </a:p>
        </p:txBody>
      </p:sp>
      <p:pic>
        <p:nvPicPr>
          <p:cNvPr id="7" name="Picture 6"/>
          <p:cNvPicPr>
            <a:picLocks noChangeAspect="1"/>
          </p:cNvPicPr>
          <p:nvPr/>
        </p:nvPicPr>
        <p:blipFill>
          <a:blip r:embed="rId3"/>
          <a:stretch>
            <a:fillRect/>
          </a:stretch>
        </p:blipFill>
        <p:spPr>
          <a:xfrm>
            <a:off x="7102447" y="5330927"/>
            <a:ext cx="4418994" cy="1475962"/>
          </a:xfrm>
          <a:prstGeom prst="rect">
            <a:avLst/>
          </a:prstGeom>
        </p:spPr>
      </p:pic>
      <p:pic>
        <p:nvPicPr>
          <p:cNvPr id="10244" name="Picture 4" descr="http://www.technologytell.com/entertainment/files/2012/10/urk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944" y="1930052"/>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0436" y="2790242"/>
            <a:ext cx="2180824" cy="228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5045" y="4436144"/>
            <a:ext cx="1828780" cy="238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193606" y="2721333"/>
            <a:ext cx="1920219" cy="794064"/>
          </a:xfrm>
          <a:prstGeom prst="rect">
            <a:avLst/>
          </a:prstGeom>
          <a:noFill/>
        </p:spPr>
        <p:txBody>
          <a:bodyPr wrap="square" lIns="182880" tIns="146304" rIns="182880" bIns="146304" rtlCol="0">
            <a:spAutoFit/>
          </a:bodyPr>
          <a:lstStyle/>
          <a:p>
            <a:pPr>
              <a:lnSpc>
                <a:spcPct val="90000"/>
              </a:lnSpc>
            </a:pPr>
            <a:r>
              <a:rPr lang="en-US" sz="3600" b="1" dirty="0" smtClean="0">
                <a:solidFill>
                  <a:schemeClr val="accent3"/>
                </a:solidFill>
              </a:rPr>
              <a:t>Quotas</a:t>
            </a:r>
          </a:p>
        </p:txBody>
      </p:sp>
    </p:spTree>
    <p:extLst>
      <p:ext uri="{BB962C8B-B14F-4D97-AF65-F5344CB8AC3E}">
        <p14:creationId xmlns:p14="http://schemas.microsoft.com/office/powerpoint/2010/main" val="2927654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8"/>
                                        </p:tgtEl>
                                        <p:attrNameLst>
                                          <p:attrName>ppt_x</p:attrName>
                                        </p:attrNameLst>
                                      </p:cBhvr>
                                      <p:tavLst>
                                        <p:tav tm="0">
                                          <p:val>
                                            <p:strVal val="ppt_x"/>
                                          </p:val>
                                        </p:tav>
                                        <p:tav tm="100000">
                                          <p:val>
                                            <p:strVal val="ppt_x"/>
                                          </p:val>
                                        </p:tav>
                                      </p:tavLst>
                                    </p:anim>
                                    <p:anim calcmode="lin" valueType="num">
                                      <p:cBhvr additive="base">
                                        <p:cTn id="12" dur="500"/>
                                        <p:tgtEl>
                                          <p:spTgt spid="8"/>
                                        </p:tgtEl>
                                        <p:attrNameLst>
                                          <p:attrName>ppt_y</p:attrName>
                                        </p:attrNameLst>
                                      </p:cBhvr>
                                      <p:tavLst>
                                        <p:tav tm="0">
                                          <p:val>
                                            <p:strVal val="ppt_y"/>
                                          </p:val>
                                        </p:tav>
                                        <p:tav tm="100000">
                                          <p:val>
                                            <p:strVal val="1+ppt_h/2"/>
                                          </p:val>
                                        </p:tav>
                                      </p:tavLst>
                                    </p:anim>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2" presetClass="exit" presetSubtype="4" fill="hold" nodeType="afterEffect">
                                  <p:stCondLst>
                                    <p:cond delay="0"/>
                                  </p:stCondLst>
                                  <p:childTnLst>
                                    <p:anim calcmode="lin" valueType="num">
                                      <p:cBhvr additive="base">
                                        <p:cTn id="16" dur="500"/>
                                        <p:tgtEl>
                                          <p:spTgt spid="9"/>
                                        </p:tgtEl>
                                        <p:attrNameLst>
                                          <p:attrName>ppt_x</p:attrName>
                                        </p:attrNameLst>
                                      </p:cBhvr>
                                      <p:tavLst>
                                        <p:tav tm="0">
                                          <p:val>
                                            <p:strVal val="ppt_x"/>
                                          </p:val>
                                        </p:tav>
                                        <p:tav tm="100000">
                                          <p:val>
                                            <p:strVal val="ppt_x"/>
                                          </p:val>
                                        </p:tav>
                                      </p:tavLst>
                                    </p:anim>
                                    <p:anim calcmode="lin" valueType="num">
                                      <p:cBhvr additive="base">
                                        <p:cTn id="17" dur="500"/>
                                        <p:tgtEl>
                                          <p:spTgt spid="9"/>
                                        </p:tgtEl>
                                        <p:attrNameLst>
                                          <p:attrName>ppt_y</p:attrName>
                                        </p:attrNameLst>
                                      </p:cBhvr>
                                      <p:tavLst>
                                        <p:tav tm="0">
                                          <p:val>
                                            <p:strVal val="ppt_y"/>
                                          </p:val>
                                        </p:tav>
                                        <p:tav tm="100000">
                                          <p:val>
                                            <p:strVal val="1+ppt_h/2"/>
                                          </p:val>
                                        </p:tav>
                                      </p:tavLst>
                                    </p:anim>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244"/>
                                        </p:tgtEl>
                                        <p:attrNameLst>
                                          <p:attrName>style.visibility</p:attrName>
                                        </p:attrNameLst>
                                      </p:cBhvr>
                                      <p:to>
                                        <p:strVal val="visible"/>
                                      </p:to>
                                    </p:set>
                                    <p:animEffect transition="in" filter="fade">
                                      <p:cBhvr>
                                        <p:cTn id="22" dur="500"/>
                                        <p:tgtEl>
                                          <p:spTgt spid="1024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 Failure to Understand Core Features</a:t>
            </a:r>
            <a:endParaRPr lang="en-US" dirty="0"/>
          </a:p>
        </p:txBody>
      </p:sp>
      <p:sp>
        <p:nvSpPr>
          <p:cNvPr id="3" name="Text Placeholder 2"/>
          <p:cNvSpPr>
            <a:spLocks noGrp="1"/>
          </p:cNvSpPr>
          <p:nvPr>
            <p:ph type="body" sz="quarter" idx="10"/>
          </p:nvPr>
        </p:nvSpPr>
        <p:spPr>
          <a:xfrm>
            <a:off x="274638" y="3470297"/>
            <a:ext cx="11887200" cy="2511435"/>
          </a:xfrm>
        </p:spPr>
        <p:txBody>
          <a:bodyPr/>
          <a:lstStyle/>
          <a:p>
            <a:pPr lvl="1"/>
            <a:r>
              <a:rPr lang="en-US" sz="3600" smtClean="0"/>
              <a:t>Endpoint Protection for Windows Azure is ooooold.</a:t>
            </a:r>
          </a:p>
          <a:p>
            <a:pPr lvl="1"/>
            <a:endParaRPr lang="en-US" sz="3600" smtClean="0"/>
          </a:p>
          <a:p>
            <a:pPr lvl="1"/>
            <a:r>
              <a:rPr lang="en-US" sz="3600" smtClean="0"/>
              <a:t>You want it, you install &amp; manage it.</a:t>
            </a:r>
          </a:p>
          <a:p>
            <a:pPr lvl="1"/>
            <a:endParaRPr lang="en-US" sz="3600" dirty="0"/>
          </a:p>
        </p:txBody>
      </p:sp>
      <p:sp>
        <p:nvSpPr>
          <p:cNvPr id="4" name="TextBox 3"/>
          <p:cNvSpPr txBox="1"/>
          <p:nvPr/>
        </p:nvSpPr>
        <p:spPr>
          <a:xfrm>
            <a:off x="274638" y="1937642"/>
            <a:ext cx="11887199" cy="960263"/>
          </a:xfrm>
          <a:prstGeom prst="rect">
            <a:avLst/>
          </a:prstGeom>
          <a:noFill/>
        </p:spPr>
        <p:txBody>
          <a:bodyPr wrap="square" lIns="182880" tIns="146304" rIns="182880" bIns="146304" rtlCol="0">
            <a:spAutoFit/>
          </a:bodyPr>
          <a:lstStyle/>
          <a:p>
            <a:pPr algn="ctr">
              <a:lnSpc>
                <a:spcPct val="90000"/>
              </a:lnSpc>
            </a:pPr>
            <a:r>
              <a:rPr lang="en-US" sz="4800" dirty="0" smtClean="0">
                <a:solidFill>
                  <a:srgbClr val="FF0000"/>
                </a:solidFill>
              </a:rPr>
              <a:t>FALSE</a:t>
            </a:r>
          </a:p>
        </p:txBody>
      </p:sp>
      <p:sp>
        <p:nvSpPr>
          <p:cNvPr id="11" name="Text Placeholder 2"/>
          <p:cNvSpPr txBox="1">
            <a:spLocks/>
          </p:cNvSpPr>
          <p:nvPr/>
        </p:nvSpPr>
        <p:spPr>
          <a:xfrm>
            <a:off x="274638" y="1212850"/>
            <a:ext cx="11887200" cy="724792"/>
          </a:xfrm>
          <a:prstGeom prst="rect">
            <a:avLst/>
          </a:prstGeom>
        </p:spPr>
        <p:txBody>
          <a:bodyPr vert="horz" wrap="square" lIns="146286" tIns="91429" rIns="146286" bIns="91429" rtlCol="0">
            <a:spAutoFit/>
          </a:bodyPr>
          <a:lstStyle>
            <a:lvl1pPr marL="0"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3900" kern="1200" spc="0" baseline="0">
                <a:solidFill>
                  <a:srgbClr val="00188F"/>
                </a:solidFill>
                <a:latin typeface="+mj-lt"/>
                <a:ea typeface="+mn-ea"/>
                <a:cs typeface="+mn-cs"/>
              </a:defRPr>
            </a:lvl1pPr>
            <a:lvl2pPr marL="0" marR="0" indent="0" algn="l" defTabSz="93262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71"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41"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712"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Microsoft Azure provides anti-virus protection</a:t>
            </a:r>
          </a:p>
        </p:txBody>
      </p:sp>
    </p:spTree>
    <p:extLst>
      <p:ext uri="{BB962C8B-B14F-4D97-AF65-F5344CB8AC3E}">
        <p14:creationId xmlns:p14="http://schemas.microsoft.com/office/powerpoint/2010/main" val="3702003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gigaompaidcontent.files.wordpress.com/2012/02/cord-cutting-cutting-the-cord-o.jpg?w=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041" y="4747023"/>
            <a:ext cx="2926434" cy="2247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#8 – Failure to Understand Core Features</a:t>
            </a:r>
            <a:endParaRPr lang="en-US" dirty="0"/>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Microsoft Azure automatically protects against DDOS</a:t>
            </a:r>
            <a:endParaRPr lang="en-US" dirty="0"/>
          </a:p>
        </p:txBody>
      </p:sp>
      <p:sp>
        <p:nvSpPr>
          <p:cNvPr id="4" name="TextBox 3"/>
          <p:cNvSpPr txBox="1"/>
          <p:nvPr/>
        </p:nvSpPr>
        <p:spPr>
          <a:xfrm>
            <a:off x="274638" y="1937642"/>
            <a:ext cx="11887199" cy="960263"/>
          </a:xfrm>
          <a:prstGeom prst="rect">
            <a:avLst/>
          </a:prstGeom>
          <a:noFill/>
        </p:spPr>
        <p:txBody>
          <a:bodyPr wrap="square" lIns="182880" tIns="146304" rIns="182880" bIns="146304" rtlCol="0">
            <a:spAutoFit/>
          </a:bodyPr>
          <a:lstStyle/>
          <a:p>
            <a:pPr algn="ctr">
              <a:lnSpc>
                <a:spcPct val="90000"/>
              </a:lnSpc>
            </a:pPr>
            <a:r>
              <a:rPr lang="en-US" sz="4800" dirty="0" smtClean="0">
                <a:solidFill>
                  <a:srgbClr val="FF0000"/>
                </a:solidFill>
              </a:rPr>
              <a:t>FALSE</a:t>
            </a:r>
          </a:p>
        </p:txBody>
      </p:sp>
      <p:sp>
        <p:nvSpPr>
          <p:cNvPr id="5" name="TextBox 4"/>
          <p:cNvSpPr txBox="1"/>
          <p:nvPr/>
        </p:nvSpPr>
        <p:spPr>
          <a:xfrm>
            <a:off x="274637" y="2897905"/>
            <a:ext cx="11887200" cy="3287054"/>
          </a:xfrm>
          <a:prstGeom prst="rect">
            <a:avLst/>
          </a:prstGeom>
          <a:noFill/>
        </p:spPr>
        <p:txBody>
          <a:bodyPr wrap="square" lIns="182880" tIns="146304" rIns="182880" bIns="146304" rtlCol="0">
            <a:spAutoFit/>
          </a:bodyPr>
          <a:lstStyle/>
          <a:p>
            <a:pPr>
              <a:lnSpc>
                <a:spcPct val="90000"/>
              </a:lnSpc>
            </a:pPr>
            <a:r>
              <a:rPr lang="en-US" sz="3600" dirty="0" smtClean="0">
                <a:gradFill>
                  <a:gsLst>
                    <a:gs pos="2917">
                      <a:schemeClr val="tx1"/>
                    </a:gs>
                    <a:gs pos="30000">
                      <a:schemeClr val="tx1"/>
                    </a:gs>
                  </a:gsLst>
                  <a:lin ang="5400000" scaled="0"/>
                </a:gradFill>
              </a:rPr>
              <a:t>Azure will protect </a:t>
            </a:r>
            <a:r>
              <a:rPr lang="en-US" sz="3600" u="sng" dirty="0" smtClean="0">
                <a:gradFill>
                  <a:gsLst>
                    <a:gs pos="2917">
                      <a:schemeClr val="tx1"/>
                    </a:gs>
                    <a:gs pos="30000">
                      <a:schemeClr val="tx1"/>
                    </a:gs>
                  </a:gsLst>
                  <a:lin ang="5400000" scaled="0"/>
                </a:gradFill>
              </a:rPr>
              <a:t>itself</a:t>
            </a:r>
            <a:r>
              <a:rPr lang="en-US" sz="3600" dirty="0">
                <a:gradFill>
                  <a:gsLst>
                    <a:gs pos="2917">
                      <a:schemeClr val="tx1"/>
                    </a:gs>
                    <a:gs pos="30000">
                      <a:schemeClr val="tx1"/>
                    </a:gs>
                  </a:gsLst>
                  <a:lin ang="5400000" scaled="0"/>
                </a:gradFill>
              </a:rPr>
              <a:t> </a:t>
            </a:r>
            <a:r>
              <a:rPr lang="en-US" sz="3600" dirty="0" smtClean="0">
                <a:gradFill>
                  <a:gsLst>
                    <a:gs pos="2917">
                      <a:schemeClr val="tx1"/>
                    </a:gs>
                    <a:gs pos="30000">
                      <a:schemeClr val="tx1"/>
                    </a:gs>
                  </a:gsLst>
                  <a:lin ang="5400000" scaled="0"/>
                </a:gradFill>
              </a:rPr>
              <a:t>from attacks</a:t>
            </a:r>
          </a:p>
          <a:p>
            <a:pPr>
              <a:lnSpc>
                <a:spcPct val="90000"/>
              </a:lnSpc>
            </a:pPr>
            <a:endParaRPr lang="en-US" sz="3600" dirty="0">
              <a:gradFill>
                <a:gsLst>
                  <a:gs pos="2917">
                    <a:schemeClr val="tx1"/>
                  </a:gs>
                  <a:gs pos="30000">
                    <a:schemeClr val="tx1"/>
                  </a:gs>
                </a:gsLst>
                <a:lin ang="5400000" scaled="0"/>
              </a:gradFill>
            </a:endParaRPr>
          </a:p>
          <a:p>
            <a:pPr>
              <a:lnSpc>
                <a:spcPct val="90000"/>
              </a:lnSpc>
            </a:pPr>
            <a:r>
              <a:rPr lang="en-US" sz="3600" dirty="0" smtClean="0">
                <a:gradFill>
                  <a:gsLst>
                    <a:gs pos="2917">
                      <a:schemeClr val="tx1"/>
                    </a:gs>
                    <a:gs pos="30000">
                      <a:schemeClr val="tx1"/>
                    </a:gs>
                  </a:gsLst>
                  <a:lin ang="5400000" scaled="0"/>
                </a:gradFill>
              </a:rPr>
              <a:t>What is “busy”?</a:t>
            </a:r>
          </a:p>
          <a:p>
            <a:pPr>
              <a:lnSpc>
                <a:spcPct val="90000"/>
              </a:lnSpc>
            </a:pPr>
            <a:r>
              <a:rPr lang="en-US" sz="2800" dirty="0" smtClean="0">
                <a:solidFill>
                  <a:schemeClr val="accent3"/>
                </a:solidFill>
              </a:rPr>
              <a:t>Being successful looks a lot like a DDOS</a:t>
            </a:r>
          </a:p>
          <a:p>
            <a:pPr>
              <a:lnSpc>
                <a:spcPct val="90000"/>
              </a:lnSpc>
            </a:pPr>
            <a:endParaRPr lang="en-US" sz="3600" dirty="0">
              <a:gradFill>
                <a:gsLst>
                  <a:gs pos="2917">
                    <a:schemeClr val="tx1"/>
                  </a:gs>
                  <a:gs pos="30000">
                    <a:schemeClr val="tx1"/>
                  </a:gs>
                </a:gsLst>
                <a:lin ang="5400000" scaled="0"/>
              </a:gradFill>
            </a:endParaRPr>
          </a:p>
          <a:p>
            <a:pPr>
              <a:lnSpc>
                <a:spcPct val="90000"/>
              </a:lnSpc>
            </a:pPr>
            <a:r>
              <a:rPr lang="en-US" sz="3600" dirty="0" smtClean="0">
                <a:gradFill>
                  <a:gsLst>
                    <a:gs pos="2917">
                      <a:schemeClr val="tx1"/>
                    </a:gs>
                    <a:gs pos="30000">
                      <a:schemeClr val="tx1"/>
                    </a:gs>
                  </a:gsLst>
                  <a:lin ang="5400000" scaled="0"/>
                </a:gradFill>
              </a:rPr>
              <a:t>Be Ready!</a:t>
            </a:r>
          </a:p>
        </p:txBody>
      </p:sp>
    </p:spTree>
    <p:extLst>
      <p:ext uri="{BB962C8B-B14F-4D97-AF65-F5344CB8AC3E}">
        <p14:creationId xmlns:p14="http://schemas.microsoft.com/office/powerpoint/2010/main" val="215158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 Failure to Understand Core Features</a:t>
            </a:r>
            <a:endParaRPr lang="en-US" dirty="0"/>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SQL Database supports encryption (TDE)</a:t>
            </a:r>
            <a:endParaRPr lang="en-US" dirty="0"/>
          </a:p>
        </p:txBody>
      </p:sp>
      <p:sp>
        <p:nvSpPr>
          <p:cNvPr id="4" name="TextBox 3"/>
          <p:cNvSpPr txBox="1"/>
          <p:nvPr/>
        </p:nvSpPr>
        <p:spPr>
          <a:xfrm>
            <a:off x="274638" y="1937642"/>
            <a:ext cx="11887199" cy="960263"/>
          </a:xfrm>
          <a:prstGeom prst="rect">
            <a:avLst/>
          </a:prstGeom>
          <a:noFill/>
        </p:spPr>
        <p:txBody>
          <a:bodyPr wrap="square" lIns="182880" tIns="146304" rIns="182880" bIns="146304" rtlCol="0">
            <a:spAutoFit/>
          </a:bodyPr>
          <a:lstStyle/>
          <a:p>
            <a:pPr algn="ctr">
              <a:lnSpc>
                <a:spcPct val="90000"/>
              </a:lnSpc>
            </a:pPr>
            <a:r>
              <a:rPr lang="en-US" sz="4800" dirty="0" smtClean="0">
                <a:solidFill>
                  <a:srgbClr val="FF0000"/>
                </a:solidFill>
              </a:rPr>
              <a:t>FALSE</a:t>
            </a:r>
          </a:p>
        </p:txBody>
      </p:sp>
      <p:sp>
        <p:nvSpPr>
          <p:cNvPr id="5" name="TextBox 4"/>
          <p:cNvSpPr txBox="1"/>
          <p:nvPr/>
        </p:nvSpPr>
        <p:spPr>
          <a:xfrm>
            <a:off x="274638" y="4449172"/>
            <a:ext cx="11887200" cy="1791260"/>
          </a:xfrm>
          <a:prstGeom prst="rect">
            <a:avLst/>
          </a:prstGeom>
          <a:noFill/>
        </p:spPr>
        <p:txBody>
          <a:bodyPr wrap="square" lIns="182880" tIns="146304" rIns="182880" bIns="146304" rtlCol="0">
            <a:spAutoFit/>
          </a:bodyPr>
          <a:lstStyle/>
          <a:p>
            <a:pPr>
              <a:lnSpc>
                <a:spcPct val="90000"/>
              </a:lnSpc>
            </a:pPr>
            <a:r>
              <a:rPr lang="en-US" sz="3600" dirty="0" smtClean="0">
                <a:gradFill>
                  <a:gsLst>
                    <a:gs pos="2917">
                      <a:schemeClr val="tx1"/>
                    </a:gs>
                    <a:gs pos="30000">
                      <a:schemeClr val="tx1"/>
                    </a:gs>
                  </a:gsLst>
                  <a:lin ang="5400000" scaled="0"/>
                </a:gradFill>
              </a:rPr>
              <a:t>Understand the differences</a:t>
            </a:r>
          </a:p>
          <a:p>
            <a:pPr>
              <a:lnSpc>
                <a:spcPct val="90000"/>
              </a:lnSpc>
            </a:pPr>
            <a:endParaRPr lang="en-US" sz="3600" dirty="0">
              <a:gradFill>
                <a:gsLst>
                  <a:gs pos="2917">
                    <a:schemeClr val="tx1"/>
                  </a:gs>
                  <a:gs pos="30000">
                    <a:schemeClr val="tx1"/>
                  </a:gs>
                </a:gsLst>
                <a:lin ang="5400000" scaled="0"/>
              </a:gradFill>
            </a:endParaRPr>
          </a:p>
          <a:p>
            <a:pPr>
              <a:lnSpc>
                <a:spcPct val="90000"/>
              </a:lnSpc>
            </a:pPr>
            <a:r>
              <a:rPr lang="en-US" sz="3600" dirty="0" smtClean="0">
                <a:gradFill>
                  <a:gsLst>
                    <a:gs pos="2917">
                      <a:schemeClr val="tx1"/>
                    </a:gs>
                    <a:gs pos="30000">
                      <a:schemeClr val="tx1"/>
                    </a:gs>
                  </a:gsLst>
                  <a:lin ang="5400000" scaled="0"/>
                </a:gradFill>
              </a:rPr>
              <a:t>SQL Server on an Azure VM?</a:t>
            </a:r>
          </a:p>
        </p:txBody>
      </p:sp>
      <p:pic>
        <p:nvPicPr>
          <p:cNvPr id="1026" name="Picture 2" descr="http://www.microsoft.com/global/en-us/news/publishingimages/logos/SQL12vert_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505" y="2600695"/>
            <a:ext cx="2417323" cy="15132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88643" y="2828219"/>
            <a:ext cx="1645902" cy="1292662"/>
          </a:xfrm>
          <a:prstGeom prst="rect">
            <a:avLst/>
          </a:prstGeom>
          <a:noFill/>
        </p:spPr>
        <p:txBody>
          <a:bodyPr wrap="square" lIns="182880" tIns="146304" rIns="182880" bIns="146304" rtlCol="0">
            <a:spAutoFit/>
          </a:bodyPr>
          <a:lstStyle/>
          <a:p>
            <a:pPr algn="ctr">
              <a:lnSpc>
                <a:spcPct val="90000"/>
              </a:lnSpc>
            </a:pPr>
            <a:r>
              <a:rPr lang="en-US" sz="7200" dirty="0" smtClean="0">
                <a:gradFill>
                  <a:gsLst>
                    <a:gs pos="2917">
                      <a:schemeClr val="tx1"/>
                    </a:gs>
                    <a:gs pos="30000">
                      <a:schemeClr val="tx1"/>
                    </a:gs>
                  </a:gsLst>
                  <a:lin ang="5400000" scaled="0"/>
                </a:gradFill>
              </a:rPr>
              <a:t>!=</a:t>
            </a:r>
          </a:p>
        </p:txBody>
      </p:sp>
      <p:pic>
        <p:nvPicPr>
          <p:cNvPr id="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27537" y="2764102"/>
            <a:ext cx="1280146" cy="13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919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 Everything has a Limit</a:t>
            </a:r>
            <a:endParaRPr lang="en-US" dirty="0"/>
          </a:p>
        </p:txBody>
      </p:sp>
      <p:pic>
        <p:nvPicPr>
          <p:cNvPr id="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780" y="3053156"/>
            <a:ext cx="990431" cy="1398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4106" y="3030245"/>
            <a:ext cx="1791660" cy="146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57568" y="3040067"/>
            <a:ext cx="1783294" cy="14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p:cNvSpPr txBox="1">
            <a:spLocks noChangeArrowheads="1"/>
          </p:cNvSpPr>
          <p:nvPr/>
        </p:nvSpPr>
        <p:spPr bwMode="auto">
          <a:xfrm>
            <a:off x="2054105" y="4452048"/>
            <a:ext cx="179166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W</a:t>
            </a:r>
            <a:r>
              <a:rPr lang="en-US" altLang="en-US" dirty="0" smtClean="0">
                <a:solidFill>
                  <a:srgbClr val="00ABEC"/>
                </a:solidFill>
              </a:rPr>
              <a:t>eb </a:t>
            </a:r>
            <a:r>
              <a:rPr lang="en-US" altLang="en-US" dirty="0">
                <a:solidFill>
                  <a:srgbClr val="00ABEC"/>
                </a:solidFill>
              </a:rPr>
              <a:t>R</a:t>
            </a:r>
            <a:r>
              <a:rPr lang="en-US" altLang="en-US" dirty="0" smtClean="0">
                <a:solidFill>
                  <a:srgbClr val="00ABEC"/>
                </a:solidFill>
              </a:rPr>
              <a:t>ole</a:t>
            </a:r>
            <a:endParaRPr lang="en-US" altLang="en-US" dirty="0">
              <a:solidFill>
                <a:srgbClr val="00ABEC"/>
              </a:solidFill>
            </a:endParaRPr>
          </a:p>
        </p:txBody>
      </p:sp>
      <p:sp>
        <p:nvSpPr>
          <p:cNvPr id="8" name="TextBox 52"/>
          <p:cNvSpPr txBox="1">
            <a:spLocks noChangeArrowheads="1"/>
          </p:cNvSpPr>
          <p:nvPr/>
        </p:nvSpPr>
        <p:spPr bwMode="auto">
          <a:xfrm>
            <a:off x="7357567" y="4498412"/>
            <a:ext cx="1783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W</a:t>
            </a:r>
            <a:r>
              <a:rPr lang="en-US" altLang="en-US" dirty="0" smtClean="0">
                <a:solidFill>
                  <a:srgbClr val="00ABEC"/>
                </a:solidFill>
              </a:rPr>
              <a:t>orker </a:t>
            </a:r>
            <a:r>
              <a:rPr lang="en-US" altLang="en-US" dirty="0">
                <a:solidFill>
                  <a:srgbClr val="00ABEC"/>
                </a:solidFill>
              </a:rPr>
              <a:t>R</a:t>
            </a:r>
            <a:r>
              <a:rPr lang="en-US" altLang="en-US" dirty="0" smtClean="0">
                <a:solidFill>
                  <a:srgbClr val="00ABEC"/>
                </a:solidFill>
              </a:rPr>
              <a:t>ole</a:t>
            </a:r>
            <a:endParaRPr lang="en-US" altLang="en-US" dirty="0">
              <a:solidFill>
                <a:srgbClr val="00ABEC"/>
              </a:solidFill>
            </a:endParaRPr>
          </a:p>
        </p:txBody>
      </p:sp>
      <p:pic>
        <p:nvPicPr>
          <p:cNvPr id="9"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97276" y="3040067"/>
            <a:ext cx="1679582" cy="145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5"/>
          <p:cNvSpPr txBox="1">
            <a:spLocks noChangeArrowheads="1"/>
          </p:cNvSpPr>
          <p:nvPr/>
        </p:nvSpPr>
        <p:spPr bwMode="auto">
          <a:xfrm>
            <a:off x="4797277" y="4475215"/>
            <a:ext cx="167958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dirty="0">
                <a:solidFill>
                  <a:srgbClr val="00ABEC"/>
                </a:solidFill>
              </a:rPr>
              <a:t>Storage Queue</a:t>
            </a:r>
          </a:p>
        </p:txBody>
      </p:sp>
      <p:sp>
        <p:nvSpPr>
          <p:cNvPr id="11" name="TextBox 26"/>
          <p:cNvSpPr txBox="1">
            <a:spLocks noChangeArrowheads="1"/>
          </p:cNvSpPr>
          <p:nvPr/>
        </p:nvSpPr>
        <p:spPr bwMode="auto">
          <a:xfrm>
            <a:off x="10071981" y="4453615"/>
            <a:ext cx="18410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SQL Database </a:t>
            </a:r>
            <a:r>
              <a:rPr lang="en-US" altLang="en-US" dirty="0" smtClean="0">
                <a:solidFill>
                  <a:srgbClr val="00ABEC"/>
                </a:solidFill>
              </a:rPr>
              <a:t>(Microsoft </a:t>
            </a:r>
            <a:r>
              <a:rPr lang="en-US" altLang="en-US" dirty="0">
                <a:solidFill>
                  <a:srgbClr val="00ABEC"/>
                </a:solidFill>
              </a:rPr>
              <a:t>Azure)</a:t>
            </a:r>
          </a:p>
        </p:txBody>
      </p:sp>
      <p:pic>
        <p:nvPicPr>
          <p:cNvPr id="12"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94906" y="3028772"/>
            <a:ext cx="1395159" cy="147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p:cNvCxnSpPr>
            <a:stCxn id="5" idx="3"/>
            <a:endCxn id="9" idx="1"/>
          </p:cNvCxnSpPr>
          <p:nvPr/>
        </p:nvCxnSpPr>
        <p:spPr>
          <a:xfrm>
            <a:off x="3845766" y="3764329"/>
            <a:ext cx="951510" cy="491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6" idx="1"/>
          </p:cNvCxnSpPr>
          <p:nvPr/>
        </p:nvCxnSpPr>
        <p:spPr>
          <a:xfrm>
            <a:off x="6476858" y="3769240"/>
            <a:ext cx="880710" cy="527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a:endCxn id="12" idx="1"/>
          </p:cNvCxnSpPr>
          <p:nvPr/>
        </p:nvCxnSpPr>
        <p:spPr>
          <a:xfrm flipV="1">
            <a:off x="9140862" y="3764328"/>
            <a:ext cx="1154044" cy="1018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5" idx="1"/>
          </p:cNvCxnSpPr>
          <p:nvPr/>
        </p:nvCxnSpPr>
        <p:spPr>
          <a:xfrm>
            <a:off x="1276211" y="3752602"/>
            <a:ext cx="777895" cy="1172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1362" y="5252550"/>
            <a:ext cx="2695164" cy="794064"/>
          </a:xfrm>
          <a:prstGeom prst="rect">
            <a:avLst/>
          </a:prstGeom>
          <a:noFill/>
        </p:spPr>
        <p:txBody>
          <a:bodyPr wrap="square" lIns="182880" tIns="146304" rIns="182880" bIns="146304" rtlCol="0">
            <a:spAutoFit/>
          </a:bodyPr>
          <a:lstStyle/>
          <a:p>
            <a:pPr>
              <a:lnSpc>
                <a:spcPct val="90000"/>
              </a:lnSpc>
            </a:pPr>
            <a:r>
              <a:rPr lang="en-US" dirty="0" smtClean="0">
                <a:gradFill>
                  <a:gsLst>
                    <a:gs pos="2917">
                      <a:schemeClr val="tx1"/>
                    </a:gs>
                    <a:gs pos="30000">
                      <a:schemeClr val="tx1"/>
                    </a:gs>
                  </a:gsLst>
                  <a:lin ang="5400000" scaled="0"/>
                </a:gradFill>
              </a:rPr>
              <a:t>100k’s devices</a:t>
            </a:r>
          </a:p>
          <a:p>
            <a:pPr>
              <a:lnSpc>
                <a:spcPct val="90000"/>
              </a:lnSpc>
            </a:pPr>
            <a:r>
              <a:rPr lang="en-US">
                <a:gradFill>
                  <a:gsLst>
                    <a:gs pos="2917">
                      <a:schemeClr val="tx1"/>
                    </a:gs>
                    <a:gs pos="30000">
                      <a:schemeClr val="tx1"/>
                    </a:gs>
                  </a:gsLst>
                  <a:lin ang="5400000" scaled="0"/>
                </a:gradFill>
              </a:rPr>
              <a:t>1</a:t>
            </a:r>
            <a:r>
              <a:rPr lang="en-US" smtClean="0">
                <a:gradFill>
                  <a:gsLst>
                    <a:gs pos="2917">
                      <a:schemeClr val="tx1"/>
                    </a:gs>
                    <a:gs pos="30000">
                      <a:schemeClr val="tx1"/>
                    </a:gs>
                  </a:gsLst>
                  <a:lin ang="5400000" scaled="0"/>
                </a:gradFill>
              </a:rPr>
              <a:t>KB </a:t>
            </a:r>
            <a:r>
              <a:rPr lang="en-US" dirty="0" smtClean="0">
                <a:gradFill>
                  <a:gsLst>
                    <a:gs pos="2917">
                      <a:schemeClr val="tx1"/>
                    </a:gs>
                    <a:gs pos="30000">
                      <a:schemeClr val="tx1"/>
                    </a:gs>
                  </a:gsLst>
                  <a:lin ang="5400000" scaled="0"/>
                </a:gradFill>
              </a:rPr>
              <a:t>every 2 seconds</a:t>
            </a:r>
          </a:p>
        </p:txBody>
      </p:sp>
      <p:cxnSp>
        <p:nvCxnSpPr>
          <p:cNvPr id="18" name="Straight Connector 17"/>
          <p:cNvCxnSpPr>
            <a:stCxn id="4" idx="2"/>
          </p:cNvCxnSpPr>
          <p:nvPr/>
        </p:nvCxnSpPr>
        <p:spPr>
          <a:xfrm flipH="1">
            <a:off x="780995" y="4452048"/>
            <a:ext cx="1" cy="768721"/>
          </a:xfrm>
          <a:prstGeom prst="line">
            <a:avLst/>
          </a:prstGeom>
          <a:ln w="285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963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 Everything has a Limit</a:t>
            </a:r>
            <a:endParaRPr lang="en-US" dirty="0"/>
          </a:p>
        </p:txBody>
      </p:sp>
      <p:pic>
        <p:nvPicPr>
          <p:cNvPr id="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973" y="1681571"/>
            <a:ext cx="990431" cy="1398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0299" y="1658660"/>
            <a:ext cx="1791660" cy="146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63761" y="1668482"/>
            <a:ext cx="1783294" cy="14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p:cNvSpPr txBox="1">
            <a:spLocks noChangeArrowheads="1"/>
          </p:cNvSpPr>
          <p:nvPr/>
        </p:nvSpPr>
        <p:spPr bwMode="auto">
          <a:xfrm>
            <a:off x="2060298" y="3080463"/>
            <a:ext cx="179166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W</a:t>
            </a:r>
            <a:r>
              <a:rPr lang="en-US" altLang="en-US" dirty="0" smtClean="0">
                <a:solidFill>
                  <a:srgbClr val="00ABEC"/>
                </a:solidFill>
              </a:rPr>
              <a:t>eb </a:t>
            </a:r>
            <a:r>
              <a:rPr lang="en-US" altLang="en-US" dirty="0">
                <a:solidFill>
                  <a:srgbClr val="00ABEC"/>
                </a:solidFill>
              </a:rPr>
              <a:t>R</a:t>
            </a:r>
            <a:r>
              <a:rPr lang="en-US" altLang="en-US" dirty="0" smtClean="0">
                <a:solidFill>
                  <a:srgbClr val="00ABEC"/>
                </a:solidFill>
              </a:rPr>
              <a:t>ole</a:t>
            </a:r>
            <a:endParaRPr lang="en-US" altLang="en-US" dirty="0">
              <a:solidFill>
                <a:srgbClr val="00ABEC"/>
              </a:solidFill>
            </a:endParaRPr>
          </a:p>
        </p:txBody>
      </p:sp>
      <p:sp>
        <p:nvSpPr>
          <p:cNvPr id="8" name="TextBox 52"/>
          <p:cNvSpPr txBox="1">
            <a:spLocks noChangeArrowheads="1"/>
          </p:cNvSpPr>
          <p:nvPr/>
        </p:nvSpPr>
        <p:spPr bwMode="auto">
          <a:xfrm>
            <a:off x="7363760" y="3126827"/>
            <a:ext cx="1783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W</a:t>
            </a:r>
            <a:r>
              <a:rPr lang="en-US" altLang="en-US" dirty="0" smtClean="0">
                <a:solidFill>
                  <a:srgbClr val="00ABEC"/>
                </a:solidFill>
              </a:rPr>
              <a:t>orker </a:t>
            </a:r>
            <a:r>
              <a:rPr lang="en-US" altLang="en-US" dirty="0">
                <a:solidFill>
                  <a:srgbClr val="00ABEC"/>
                </a:solidFill>
              </a:rPr>
              <a:t>R</a:t>
            </a:r>
            <a:r>
              <a:rPr lang="en-US" altLang="en-US" dirty="0" smtClean="0">
                <a:solidFill>
                  <a:srgbClr val="00ABEC"/>
                </a:solidFill>
              </a:rPr>
              <a:t>ole</a:t>
            </a:r>
            <a:endParaRPr lang="en-US" altLang="en-US" dirty="0">
              <a:solidFill>
                <a:srgbClr val="00ABEC"/>
              </a:solidFill>
            </a:endParaRPr>
          </a:p>
        </p:txBody>
      </p:sp>
      <p:pic>
        <p:nvPicPr>
          <p:cNvPr id="9"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03469" y="1668482"/>
            <a:ext cx="1679582" cy="145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5"/>
          <p:cNvSpPr txBox="1">
            <a:spLocks noChangeArrowheads="1"/>
          </p:cNvSpPr>
          <p:nvPr/>
        </p:nvSpPr>
        <p:spPr bwMode="auto">
          <a:xfrm>
            <a:off x="4803470" y="3103630"/>
            <a:ext cx="167958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dirty="0">
                <a:solidFill>
                  <a:srgbClr val="00ABEC"/>
                </a:solidFill>
              </a:rPr>
              <a:t>Storage Queue</a:t>
            </a:r>
          </a:p>
        </p:txBody>
      </p:sp>
      <p:sp>
        <p:nvSpPr>
          <p:cNvPr id="11" name="TextBox 26"/>
          <p:cNvSpPr txBox="1">
            <a:spLocks noChangeArrowheads="1"/>
          </p:cNvSpPr>
          <p:nvPr/>
        </p:nvSpPr>
        <p:spPr bwMode="auto">
          <a:xfrm>
            <a:off x="10078174" y="3082030"/>
            <a:ext cx="18410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SQL Database </a:t>
            </a:r>
            <a:r>
              <a:rPr lang="en-US" altLang="en-US" dirty="0" smtClean="0">
                <a:solidFill>
                  <a:srgbClr val="00ABEC"/>
                </a:solidFill>
              </a:rPr>
              <a:t>(Microsoft </a:t>
            </a:r>
            <a:r>
              <a:rPr lang="en-US" altLang="en-US" dirty="0">
                <a:solidFill>
                  <a:srgbClr val="00ABEC"/>
                </a:solidFill>
              </a:rPr>
              <a:t>Azure)</a:t>
            </a:r>
          </a:p>
        </p:txBody>
      </p:sp>
      <p:pic>
        <p:nvPicPr>
          <p:cNvPr id="12"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301099" y="1657187"/>
            <a:ext cx="1395159" cy="147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p:cNvCxnSpPr>
            <a:stCxn id="5" idx="3"/>
            <a:endCxn id="9" idx="1"/>
          </p:cNvCxnSpPr>
          <p:nvPr/>
        </p:nvCxnSpPr>
        <p:spPr>
          <a:xfrm>
            <a:off x="3851959" y="2392744"/>
            <a:ext cx="951510" cy="491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6" idx="1"/>
          </p:cNvCxnSpPr>
          <p:nvPr/>
        </p:nvCxnSpPr>
        <p:spPr>
          <a:xfrm>
            <a:off x="6483051" y="2397655"/>
            <a:ext cx="880710" cy="527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a:endCxn id="12" idx="1"/>
          </p:cNvCxnSpPr>
          <p:nvPr/>
        </p:nvCxnSpPr>
        <p:spPr>
          <a:xfrm flipV="1">
            <a:off x="9147055" y="2392743"/>
            <a:ext cx="1154044" cy="1018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5" idx="1"/>
          </p:cNvCxnSpPr>
          <p:nvPr/>
        </p:nvCxnSpPr>
        <p:spPr>
          <a:xfrm>
            <a:off x="1282404" y="2381017"/>
            <a:ext cx="777895" cy="1172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61853" y="3572637"/>
            <a:ext cx="2388550" cy="960263"/>
          </a:xfrm>
          <a:prstGeom prst="rect">
            <a:avLst/>
          </a:prstGeom>
          <a:noFill/>
        </p:spPr>
        <p:txBody>
          <a:bodyPr wrap="square" lIns="182880" tIns="146304" rIns="182880" bIns="146304" rtlCol="0">
            <a:spAutoFit/>
          </a:bodyPr>
          <a:lstStyle/>
          <a:p>
            <a:pPr>
              <a:lnSpc>
                <a:spcPct val="90000"/>
              </a:lnSpc>
            </a:pPr>
            <a:r>
              <a:rPr lang="en-US" sz="2400" dirty="0" smtClean="0">
                <a:solidFill>
                  <a:srgbClr val="C00000"/>
                </a:solidFill>
              </a:rPr>
              <a:t>IIS limitations</a:t>
            </a:r>
            <a:endParaRPr lang="en-US" sz="2400" dirty="0">
              <a:solidFill>
                <a:srgbClr val="C00000"/>
              </a:solidFill>
            </a:endParaRPr>
          </a:p>
          <a:p>
            <a:pPr>
              <a:lnSpc>
                <a:spcPct val="90000"/>
              </a:lnSpc>
            </a:pPr>
            <a:endParaRPr lang="en-US" sz="2400" dirty="0" smtClean="0">
              <a:solidFill>
                <a:srgbClr val="C00000"/>
              </a:solidFill>
            </a:endParaRPr>
          </a:p>
        </p:txBody>
      </p:sp>
      <p:sp>
        <p:nvSpPr>
          <p:cNvPr id="20" name="TextBox 19"/>
          <p:cNvSpPr txBox="1"/>
          <p:nvPr/>
        </p:nvSpPr>
        <p:spPr>
          <a:xfrm>
            <a:off x="4448984" y="3569820"/>
            <a:ext cx="3506594" cy="1625060"/>
          </a:xfrm>
          <a:prstGeom prst="rect">
            <a:avLst/>
          </a:prstGeom>
          <a:noFill/>
        </p:spPr>
        <p:txBody>
          <a:bodyPr wrap="square" lIns="182880" tIns="146304" rIns="182880" bIns="146304" rtlCol="0">
            <a:spAutoFit/>
          </a:bodyPr>
          <a:lstStyle/>
          <a:p>
            <a:pPr>
              <a:lnSpc>
                <a:spcPct val="90000"/>
              </a:lnSpc>
            </a:pPr>
            <a:r>
              <a:rPr lang="en-US" sz="2400" dirty="0" smtClean="0">
                <a:solidFill>
                  <a:srgbClr val="C00000"/>
                </a:solidFill>
              </a:rPr>
              <a:t>20,000 </a:t>
            </a:r>
            <a:r>
              <a:rPr lang="en-US" sz="2400" dirty="0" err="1" smtClean="0">
                <a:solidFill>
                  <a:srgbClr val="C00000"/>
                </a:solidFill>
              </a:rPr>
              <a:t>tx</a:t>
            </a:r>
            <a:r>
              <a:rPr lang="en-US" sz="2400" dirty="0" smtClean="0">
                <a:solidFill>
                  <a:srgbClr val="C00000"/>
                </a:solidFill>
              </a:rPr>
              <a:t> per account*</a:t>
            </a:r>
          </a:p>
          <a:p>
            <a:pPr>
              <a:lnSpc>
                <a:spcPct val="90000"/>
              </a:lnSpc>
            </a:pPr>
            <a:endParaRPr lang="en-US" sz="2400" dirty="0">
              <a:solidFill>
                <a:srgbClr val="C00000"/>
              </a:solidFill>
            </a:endParaRPr>
          </a:p>
          <a:p>
            <a:pPr>
              <a:lnSpc>
                <a:spcPct val="90000"/>
              </a:lnSpc>
            </a:pPr>
            <a:r>
              <a:rPr lang="en-US" sz="2400" dirty="0" smtClean="0">
                <a:solidFill>
                  <a:srgbClr val="C00000"/>
                </a:solidFill>
              </a:rPr>
              <a:t>2,000 </a:t>
            </a:r>
            <a:r>
              <a:rPr lang="en-US" sz="2400" dirty="0" err="1" smtClean="0">
                <a:solidFill>
                  <a:srgbClr val="C00000"/>
                </a:solidFill>
              </a:rPr>
              <a:t>msgs</a:t>
            </a:r>
            <a:r>
              <a:rPr lang="en-US" sz="2400" dirty="0" smtClean="0">
                <a:solidFill>
                  <a:srgbClr val="C00000"/>
                </a:solidFill>
              </a:rPr>
              <a:t>/sec</a:t>
            </a:r>
          </a:p>
          <a:p>
            <a:pPr>
              <a:lnSpc>
                <a:spcPct val="90000"/>
              </a:lnSpc>
            </a:pPr>
            <a:endParaRPr lang="en-US" sz="2400" dirty="0">
              <a:solidFill>
                <a:srgbClr val="C00000"/>
              </a:solidFill>
            </a:endParaRPr>
          </a:p>
        </p:txBody>
      </p:sp>
      <p:sp>
        <p:nvSpPr>
          <p:cNvPr id="21" name="TextBox 20"/>
          <p:cNvSpPr txBox="1"/>
          <p:nvPr/>
        </p:nvSpPr>
        <p:spPr>
          <a:xfrm>
            <a:off x="9804401" y="3639863"/>
            <a:ext cx="2448809" cy="1625060"/>
          </a:xfrm>
          <a:prstGeom prst="rect">
            <a:avLst/>
          </a:prstGeom>
          <a:noFill/>
        </p:spPr>
        <p:txBody>
          <a:bodyPr wrap="square" lIns="182880" tIns="146304" rIns="182880" bIns="146304" rtlCol="0">
            <a:spAutoFit/>
          </a:bodyPr>
          <a:lstStyle/>
          <a:p>
            <a:pPr>
              <a:lnSpc>
                <a:spcPct val="90000"/>
              </a:lnSpc>
            </a:pPr>
            <a:r>
              <a:rPr lang="en-US" sz="2400" dirty="0" smtClean="0">
                <a:solidFill>
                  <a:srgbClr val="C00000"/>
                </a:solidFill>
              </a:rPr>
              <a:t>150 GB per DB</a:t>
            </a:r>
          </a:p>
          <a:p>
            <a:pPr>
              <a:lnSpc>
                <a:spcPct val="90000"/>
              </a:lnSpc>
            </a:pPr>
            <a:endParaRPr lang="en-US" sz="2400" dirty="0">
              <a:solidFill>
                <a:srgbClr val="C00000"/>
              </a:solidFill>
            </a:endParaRPr>
          </a:p>
          <a:p>
            <a:pPr>
              <a:lnSpc>
                <a:spcPct val="90000"/>
              </a:lnSpc>
            </a:pPr>
            <a:r>
              <a:rPr lang="en-US" sz="2400" dirty="0" smtClean="0">
                <a:solidFill>
                  <a:srgbClr val="C00000"/>
                </a:solidFill>
              </a:rPr>
              <a:t>Transient Faults / Throttling</a:t>
            </a:r>
          </a:p>
        </p:txBody>
      </p:sp>
      <p:sp>
        <p:nvSpPr>
          <p:cNvPr id="22" name="TextBox 21"/>
          <p:cNvSpPr txBox="1"/>
          <p:nvPr/>
        </p:nvSpPr>
        <p:spPr>
          <a:xfrm>
            <a:off x="31362" y="3891905"/>
            <a:ext cx="2695164" cy="794064"/>
          </a:xfrm>
          <a:prstGeom prst="rect">
            <a:avLst/>
          </a:prstGeom>
          <a:noFill/>
        </p:spPr>
        <p:txBody>
          <a:bodyPr wrap="square" lIns="182880" tIns="146304" rIns="182880" bIns="146304" rtlCol="0">
            <a:spAutoFit/>
          </a:bodyPr>
          <a:lstStyle/>
          <a:p>
            <a:pPr>
              <a:lnSpc>
                <a:spcPct val="90000"/>
              </a:lnSpc>
            </a:pPr>
            <a:r>
              <a:rPr lang="en-US" dirty="0" smtClean="0">
                <a:gradFill>
                  <a:gsLst>
                    <a:gs pos="2917">
                      <a:schemeClr val="tx1"/>
                    </a:gs>
                    <a:gs pos="30000">
                      <a:schemeClr val="tx1"/>
                    </a:gs>
                  </a:gsLst>
                  <a:lin ang="5400000" scaled="0"/>
                </a:gradFill>
              </a:rPr>
              <a:t>100k’s devices</a:t>
            </a:r>
          </a:p>
          <a:p>
            <a:pPr>
              <a:lnSpc>
                <a:spcPct val="90000"/>
              </a:lnSpc>
            </a:pPr>
            <a:r>
              <a:rPr lang="en-US">
                <a:gradFill>
                  <a:gsLst>
                    <a:gs pos="2917">
                      <a:schemeClr val="tx1"/>
                    </a:gs>
                    <a:gs pos="30000">
                      <a:schemeClr val="tx1"/>
                    </a:gs>
                  </a:gsLst>
                  <a:lin ang="5400000" scaled="0"/>
                </a:gradFill>
              </a:rPr>
              <a:t>1</a:t>
            </a:r>
            <a:r>
              <a:rPr lang="en-US" smtClean="0">
                <a:gradFill>
                  <a:gsLst>
                    <a:gs pos="2917">
                      <a:schemeClr val="tx1"/>
                    </a:gs>
                    <a:gs pos="30000">
                      <a:schemeClr val="tx1"/>
                    </a:gs>
                  </a:gsLst>
                  <a:lin ang="5400000" scaled="0"/>
                </a:gradFill>
              </a:rPr>
              <a:t>KB </a:t>
            </a:r>
            <a:r>
              <a:rPr lang="en-US" dirty="0" smtClean="0">
                <a:gradFill>
                  <a:gsLst>
                    <a:gs pos="2917">
                      <a:schemeClr val="tx1"/>
                    </a:gs>
                    <a:gs pos="30000">
                      <a:schemeClr val="tx1"/>
                    </a:gs>
                  </a:gsLst>
                  <a:lin ang="5400000" scaled="0"/>
                </a:gradFill>
              </a:rPr>
              <a:t>every 2 seconds</a:t>
            </a:r>
          </a:p>
        </p:txBody>
      </p:sp>
      <p:cxnSp>
        <p:nvCxnSpPr>
          <p:cNvPr id="23" name="Straight Connector 22"/>
          <p:cNvCxnSpPr/>
          <p:nvPr/>
        </p:nvCxnSpPr>
        <p:spPr>
          <a:xfrm flipH="1">
            <a:off x="780995" y="3091403"/>
            <a:ext cx="1" cy="768721"/>
          </a:xfrm>
          <a:prstGeom prst="line">
            <a:avLst/>
          </a:prstGeom>
          <a:ln w="285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011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 Everything has a Limit</a:t>
            </a:r>
            <a:endParaRPr lang="en-US" dirty="0"/>
          </a:p>
        </p:txBody>
      </p:sp>
      <p:pic>
        <p:nvPicPr>
          <p:cNvPr id="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780" y="3053156"/>
            <a:ext cx="990431" cy="1398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57568" y="3040067"/>
            <a:ext cx="1783294" cy="14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p:cNvSpPr txBox="1">
            <a:spLocks noChangeArrowheads="1"/>
          </p:cNvSpPr>
          <p:nvPr/>
        </p:nvSpPr>
        <p:spPr bwMode="auto">
          <a:xfrm>
            <a:off x="2054105" y="4452048"/>
            <a:ext cx="179166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smtClean="0">
                <a:solidFill>
                  <a:schemeClr val="accent3"/>
                </a:solidFill>
              </a:rPr>
              <a:t>Worker Role</a:t>
            </a:r>
          </a:p>
          <a:p>
            <a:pPr algn="ctr" eaLnBrk="1" hangingPunct="1"/>
            <a:r>
              <a:rPr lang="en-US" altLang="en-US" i="1" dirty="0" smtClean="0">
                <a:solidFill>
                  <a:schemeClr val="accent3"/>
                </a:solidFill>
              </a:rPr>
              <a:t>OWIN/Katana</a:t>
            </a:r>
          </a:p>
          <a:p>
            <a:pPr algn="ctr" eaLnBrk="1" hangingPunct="1"/>
            <a:r>
              <a:rPr lang="en-US" altLang="en-US" i="1" dirty="0" smtClean="0">
                <a:solidFill>
                  <a:schemeClr val="accent3"/>
                </a:solidFill>
              </a:rPr>
              <a:t>ASP.NET Web API</a:t>
            </a:r>
            <a:endParaRPr lang="en-US" altLang="en-US" i="1" dirty="0">
              <a:solidFill>
                <a:schemeClr val="accent3"/>
              </a:solidFill>
            </a:endParaRPr>
          </a:p>
        </p:txBody>
      </p:sp>
      <p:sp>
        <p:nvSpPr>
          <p:cNvPr id="8" name="TextBox 52"/>
          <p:cNvSpPr txBox="1">
            <a:spLocks noChangeArrowheads="1"/>
          </p:cNvSpPr>
          <p:nvPr/>
        </p:nvSpPr>
        <p:spPr bwMode="auto">
          <a:xfrm>
            <a:off x="7357567" y="4498412"/>
            <a:ext cx="1783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W</a:t>
            </a:r>
            <a:r>
              <a:rPr lang="en-US" altLang="en-US" dirty="0" smtClean="0">
                <a:solidFill>
                  <a:srgbClr val="00ABEC"/>
                </a:solidFill>
              </a:rPr>
              <a:t>orker </a:t>
            </a:r>
            <a:r>
              <a:rPr lang="en-US" altLang="en-US" dirty="0">
                <a:solidFill>
                  <a:srgbClr val="00ABEC"/>
                </a:solidFill>
              </a:rPr>
              <a:t>R</a:t>
            </a:r>
            <a:r>
              <a:rPr lang="en-US" altLang="en-US" dirty="0" smtClean="0">
                <a:solidFill>
                  <a:srgbClr val="00ABEC"/>
                </a:solidFill>
              </a:rPr>
              <a:t>ole</a:t>
            </a:r>
            <a:endParaRPr lang="en-US" altLang="en-US" dirty="0">
              <a:solidFill>
                <a:srgbClr val="00ABEC"/>
              </a:solidFill>
            </a:endParaRPr>
          </a:p>
        </p:txBody>
      </p:sp>
      <p:sp>
        <p:nvSpPr>
          <p:cNvPr id="10" name="TextBox 25"/>
          <p:cNvSpPr txBox="1">
            <a:spLocks noChangeArrowheads="1"/>
          </p:cNvSpPr>
          <p:nvPr/>
        </p:nvSpPr>
        <p:spPr bwMode="auto">
          <a:xfrm>
            <a:off x="6107020" y="5855328"/>
            <a:ext cx="17571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dirty="0">
                <a:solidFill>
                  <a:srgbClr val="00ABEC"/>
                </a:solidFill>
              </a:rPr>
              <a:t>Storage </a:t>
            </a:r>
            <a:r>
              <a:rPr lang="en-US" altLang="en-US" dirty="0" smtClean="0">
                <a:solidFill>
                  <a:srgbClr val="00ABEC"/>
                </a:solidFill>
              </a:rPr>
              <a:t>Account</a:t>
            </a:r>
            <a:endParaRPr lang="en-US" altLang="en-US" dirty="0">
              <a:solidFill>
                <a:srgbClr val="00ABEC"/>
              </a:solidFill>
            </a:endParaRPr>
          </a:p>
        </p:txBody>
      </p:sp>
      <p:sp>
        <p:nvSpPr>
          <p:cNvPr id="11" name="TextBox 26"/>
          <p:cNvSpPr txBox="1">
            <a:spLocks noChangeArrowheads="1"/>
          </p:cNvSpPr>
          <p:nvPr/>
        </p:nvSpPr>
        <p:spPr bwMode="auto">
          <a:xfrm>
            <a:off x="10071981" y="4453615"/>
            <a:ext cx="18410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SQL Database </a:t>
            </a:r>
            <a:r>
              <a:rPr lang="en-US" altLang="en-US" dirty="0" smtClean="0">
                <a:solidFill>
                  <a:srgbClr val="00ABEC"/>
                </a:solidFill>
              </a:rPr>
              <a:t>(Microsoft </a:t>
            </a:r>
            <a:r>
              <a:rPr lang="en-US" altLang="en-US" dirty="0">
                <a:solidFill>
                  <a:srgbClr val="00ABEC"/>
                </a:solidFill>
              </a:rPr>
              <a:t>Azure)</a:t>
            </a:r>
          </a:p>
        </p:txBody>
      </p:sp>
      <p:pic>
        <p:nvPicPr>
          <p:cNvPr id="1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94906" y="3028772"/>
            <a:ext cx="1395159" cy="147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p:cNvCxnSpPr>
            <a:stCxn id="19" idx="3"/>
            <a:endCxn id="26" idx="1"/>
          </p:cNvCxnSpPr>
          <p:nvPr/>
        </p:nvCxnSpPr>
        <p:spPr>
          <a:xfrm flipV="1">
            <a:off x="3809875" y="2119267"/>
            <a:ext cx="1333492" cy="164506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6" idx="3"/>
            <a:endCxn id="6" idx="1"/>
          </p:cNvCxnSpPr>
          <p:nvPr/>
        </p:nvCxnSpPr>
        <p:spPr>
          <a:xfrm>
            <a:off x="6130768" y="2119267"/>
            <a:ext cx="1226800" cy="165524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a:endCxn id="12" idx="1"/>
          </p:cNvCxnSpPr>
          <p:nvPr/>
        </p:nvCxnSpPr>
        <p:spPr>
          <a:xfrm flipV="1">
            <a:off x="9140862" y="3764328"/>
            <a:ext cx="1154044" cy="1018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19" idx="1"/>
          </p:cNvCxnSpPr>
          <p:nvPr/>
        </p:nvCxnSpPr>
        <p:spPr>
          <a:xfrm>
            <a:off x="1276211" y="3752602"/>
            <a:ext cx="835347" cy="1172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11558" y="3064882"/>
            <a:ext cx="1698317" cy="1398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5143367" y="1394501"/>
            <a:ext cx="987401" cy="1449531"/>
            <a:chOff x="4303575" y="1312956"/>
            <a:chExt cx="987401" cy="1449531"/>
          </a:xfrm>
        </p:grpSpPr>
        <p:sp>
          <p:nvSpPr>
            <p:cNvPr id="26" name="Rectangle 25"/>
            <p:cNvSpPr/>
            <p:nvPr/>
          </p:nvSpPr>
          <p:spPr bwMode="auto">
            <a:xfrm>
              <a:off x="4303575" y="1312956"/>
              <a:ext cx="987401" cy="1449531"/>
            </a:xfrm>
            <a:prstGeom prst="rect">
              <a:avLst/>
            </a:prstGeom>
            <a:noFill/>
            <a:ln w="28575">
              <a:solidFill>
                <a:srgbClr val="00ABEC"/>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7666" y="1413241"/>
              <a:ext cx="719217" cy="62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7666" y="2087864"/>
              <a:ext cx="719217" cy="62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31"/>
          <p:cNvGrpSpPr/>
          <p:nvPr/>
        </p:nvGrpSpPr>
        <p:grpSpPr>
          <a:xfrm>
            <a:off x="5143365" y="3032331"/>
            <a:ext cx="987401" cy="1449531"/>
            <a:chOff x="4303575" y="1312956"/>
            <a:chExt cx="987401" cy="1449531"/>
          </a:xfrm>
        </p:grpSpPr>
        <p:sp>
          <p:nvSpPr>
            <p:cNvPr id="33" name="Rectangle 32"/>
            <p:cNvSpPr/>
            <p:nvPr/>
          </p:nvSpPr>
          <p:spPr bwMode="auto">
            <a:xfrm>
              <a:off x="4303575" y="1312956"/>
              <a:ext cx="987401" cy="1449531"/>
            </a:xfrm>
            <a:prstGeom prst="rect">
              <a:avLst/>
            </a:prstGeom>
            <a:noFill/>
            <a:ln w="28575">
              <a:solidFill>
                <a:srgbClr val="00ABEC"/>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7666" y="1413241"/>
              <a:ext cx="719217" cy="62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7666" y="2087864"/>
              <a:ext cx="719217" cy="62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oup 35"/>
          <p:cNvGrpSpPr/>
          <p:nvPr/>
        </p:nvGrpSpPr>
        <p:grpSpPr>
          <a:xfrm>
            <a:off x="5172814" y="4735263"/>
            <a:ext cx="987401" cy="1449531"/>
            <a:chOff x="4303575" y="1312956"/>
            <a:chExt cx="987401" cy="1449531"/>
          </a:xfrm>
        </p:grpSpPr>
        <p:sp>
          <p:nvSpPr>
            <p:cNvPr id="37" name="Rectangle 36"/>
            <p:cNvSpPr/>
            <p:nvPr/>
          </p:nvSpPr>
          <p:spPr bwMode="auto">
            <a:xfrm>
              <a:off x="4303575" y="1312956"/>
              <a:ext cx="987401" cy="1449531"/>
            </a:xfrm>
            <a:prstGeom prst="rect">
              <a:avLst/>
            </a:prstGeom>
            <a:noFill/>
            <a:ln w="28575">
              <a:solidFill>
                <a:srgbClr val="00ABEC"/>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7666" y="1413241"/>
              <a:ext cx="719217" cy="62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7666" y="2087864"/>
              <a:ext cx="719217" cy="62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1" name="Straight Arrow Connector 40"/>
          <p:cNvCxnSpPr>
            <a:stCxn id="19" idx="3"/>
            <a:endCxn id="33" idx="1"/>
          </p:cNvCxnSpPr>
          <p:nvPr/>
        </p:nvCxnSpPr>
        <p:spPr>
          <a:xfrm flipV="1">
            <a:off x="3809875" y="3757097"/>
            <a:ext cx="1333490" cy="723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9" idx="3"/>
            <a:endCxn id="37" idx="1"/>
          </p:cNvCxnSpPr>
          <p:nvPr/>
        </p:nvCxnSpPr>
        <p:spPr>
          <a:xfrm>
            <a:off x="3809875" y="3764328"/>
            <a:ext cx="1362939" cy="16957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433641" y="4779137"/>
            <a:ext cx="2632412" cy="960263"/>
          </a:xfrm>
          <a:prstGeom prst="rect">
            <a:avLst/>
          </a:prstGeom>
          <a:noFill/>
        </p:spPr>
        <p:txBody>
          <a:bodyPr wrap="square" lIns="182880" tIns="146304" rIns="182880" bIns="146304" rtlCol="0">
            <a:spAutoFit/>
          </a:bodyPr>
          <a:lstStyle/>
          <a:p>
            <a:pPr>
              <a:lnSpc>
                <a:spcPct val="90000"/>
              </a:lnSpc>
            </a:pPr>
            <a:r>
              <a:rPr lang="en-US" sz="2400" dirty="0" smtClean="0">
                <a:solidFill>
                  <a:schemeClr val="accent3"/>
                </a:solidFill>
              </a:rPr>
              <a:t>Batch messages</a:t>
            </a:r>
          </a:p>
          <a:p>
            <a:pPr>
              <a:lnSpc>
                <a:spcPct val="90000"/>
              </a:lnSpc>
            </a:pPr>
            <a:r>
              <a:rPr lang="en-US" sz="2400" dirty="0" smtClean="0">
                <a:solidFill>
                  <a:schemeClr val="accent3"/>
                </a:solidFill>
              </a:rPr>
              <a:t>Retry</a:t>
            </a:r>
          </a:p>
        </p:txBody>
      </p:sp>
      <p:pic>
        <p:nvPicPr>
          <p:cNvPr id="4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64965" y="3032331"/>
            <a:ext cx="1648023" cy="1430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52"/>
          <p:cNvSpPr txBox="1">
            <a:spLocks noChangeArrowheads="1"/>
          </p:cNvSpPr>
          <p:nvPr/>
        </p:nvSpPr>
        <p:spPr bwMode="auto">
          <a:xfrm>
            <a:off x="10241553" y="2769349"/>
            <a:ext cx="1783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smtClean="0">
                <a:solidFill>
                  <a:schemeClr val="accent3"/>
                </a:solidFill>
              </a:rPr>
              <a:t>Table Storage</a:t>
            </a:r>
            <a:endParaRPr lang="en-US" altLang="en-US" dirty="0">
              <a:solidFill>
                <a:schemeClr val="accent3"/>
              </a:solidFill>
            </a:endParaRPr>
          </a:p>
        </p:txBody>
      </p:sp>
      <p:cxnSp>
        <p:nvCxnSpPr>
          <p:cNvPr id="55" name="Straight Arrow Connector 54"/>
          <p:cNvCxnSpPr>
            <a:stCxn id="33" idx="3"/>
            <a:endCxn id="6" idx="1"/>
          </p:cNvCxnSpPr>
          <p:nvPr/>
        </p:nvCxnSpPr>
        <p:spPr>
          <a:xfrm>
            <a:off x="6130766" y="3757097"/>
            <a:ext cx="1226802" cy="1741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6" idx="1"/>
          </p:cNvCxnSpPr>
          <p:nvPr/>
        </p:nvCxnSpPr>
        <p:spPr>
          <a:xfrm flipV="1">
            <a:off x="6130762" y="3774511"/>
            <a:ext cx="1226806" cy="165524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637064" y="6540452"/>
            <a:ext cx="2695164" cy="544765"/>
          </a:xfrm>
          <a:prstGeom prst="rect">
            <a:avLst/>
          </a:prstGeom>
          <a:noFill/>
        </p:spPr>
        <p:txBody>
          <a:bodyPr wrap="square" lIns="182880" tIns="146304" rIns="182880" bIns="146304" rtlCol="0">
            <a:spAutoFit/>
          </a:bodyPr>
          <a:lstStyle/>
          <a:p>
            <a:pPr>
              <a:lnSpc>
                <a:spcPct val="90000"/>
              </a:lnSpc>
            </a:pPr>
            <a:r>
              <a:rPr lang="en-US" dirty="0" smtClean="0">
                <a:gradFill>
                  <a:gsLst>
                    <a:gs pos="2917">
                      <a:schemeClr val="tx1"/>
                    </a:gs>
                    <a:gs pos="30000">
                      <a:schemeClr val="tx1"/>
                    </a:gs>
                  </a:gsLst>
                  <a:lin ang="5400000" scaled="0"/>
                </a:gradFill>
              </a:rPr>
              <a:t>N</a:t>
            </a:r>
          </a:p>
        </p:txBody>
      </p:sp>
      <p:cxnSp>
        <p:nvCxnSpPr>
          <p:cNvPr id="62" name="Straight Connector 61"/>
          <p:cNvCxnSpPr/>
          <p:nvPr/>
        </p:nvCxnSpPr>
        <p:spPr>
          <a:xfrm flipH="1">
            <a:off x="5687724" y="6174813"/>
            <a:ext cx="1" cy="768721"/>
          </a:xfrm>
          <a:prstGeom prst="line">
            <a:avLst/>
          </a:prstGeom>
          <a:ln w="285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003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par>
                                <p:cTn id="19" presetID="22" presetClass="entr" presetSubtype="8"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par>
                                <p:cTn id="22" presetID="22" presetClass="entr" presetSubtype="8"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par>
                                <p:cTn id="25" presetID="22" presetClass="entr" presetSubtype="8"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par>
                                <p:cTn id="45" presetID="22" presetClass="entr" presetSubtype="8"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par>
                                <p:cTn id="48" presetID="22" presetClass="entr" presetSubtype="8"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grpId="0" nodeType="withEffect">
                                  <p:stCondLst>
                                    <p:cond delay="0"/>
                                  </p:stCondLst>
                                  <p:childTnLst>
                                    <p:animEffect transition="out" filter="fade">
                                      <p:cBhvr>
                                        <p:cTn id="82" dur="500"/>
                                        <p:tgtEl>
                                          <p:spTgt spid="11"/>
                                        </p:tgtEl>
                                      </p:cBhvr>
                                    </p:animEffect>
                                    <p:set>
                                      <p:cBhvr>
                                        <p:cTn id="83" dur="1" fill="hold">
                                          <p:stCondLst>
                                            <p:cond delay="499"/>
                                          </p:stCondLst>
                                        </p:cTn>
                                        <p:tgtEl>
                                          <p:spTgt spid="11"/>
                                        </p:tgtEl>
                                        <p:attrNameLst>
                                          <p:attrName>style.visibility</p:attrName>
                                        </p:attrNameLst>
                                      </p:cBhvr>
                                      <p:to>
                                        <p:strVal val="hidden"/>
                                      </p:to>
                                    </p:set>
                                  </p:childTnLst>
                                </p:cTn>
                              </p:par>
                              <p:par>
                                <p:cTn id="84" presetID="10" presetClass="entr" presetSubtype="0" fill="hold" nodeType="with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1" grpId="1"/>
      <p:bldP spid="48" grpId="0"/>
      <p:bldP spid="50"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 Infrastructure Planning</a:t>
            </a:r>
            <a:endParaRPr lang="en-US" dirty="0"/>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Managing infrastructure in cloud is like on-premises</a:t>
            </a:r>
            <a:endParaRPr lang="en-US" dirty="0"/>
          </a:p>
        </p:txBody>
      </p:sp>
      <p:pic>
        <p:nvPicPr>
          <p:cNvPr id="4"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848" y="3156491"/>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noChangeAspect="1"/>
          </p:cNvGrpSpPr>
          <p:nvPr/>
        </p:nvGrpSpPr>
        <p:grpSpPr bwMode="auto">
          <a:xfrm>
            <a:off x="1097653" y="2856035"/>
            <a:ext cx="9966851" cy="3913776"/>
            <a:chOff x="4799" y="1203"/>
            <a:chExt cx="1945" cy="1038"/>
          </a:xfrm>
        </p:grpSpPr>
        <p:sp>
          <p:nvSpPr>
            <p:cNvPr id="6"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 name="Freeform 5"/>
            <p:cNvSpPr>
              <a:spLocks noEditPoints="1"/>
            </p:cNvSpPr>
            <p:nvPr/>
          </p:nvSpPr>
          <p:spPr bwMode="auto">
            <a:xfrm>
              <a:off x="4813" y="1217"/>
              <a:ext cx="1922" cy="774"/>
            </a:xfrm>
            <a:custGeom>
              <a:avLst/>
              <a:gdLst>
                <a:gd name="T0" fmla="*/ 20 w 2134"/>
                <a:gd name="T1" fmla="*/ 29 h 855"/>
                <a:gd name="T2" fmla="*/ 20 w 2134"/>
                <a:gd name="T3" fmla="*/ 126 h 855"/>
                <a:gd name="T4" fmla="*/ 20 w 2134"/>
                <a:gd name="T5" fmla="*/ 223 h 855"/>
                <a:gd name="T6" fmla="*/ 20 w 2134"/>
                <a:gd name="T7" fmla="*/ 320 h 855"/>
                <a:gd name="T8" fmla="*/ 20 w 2134"/>
                <a:gd name="T9" fmla="*/ 416 h 855"/>
                <a:gd name="T10" fmla="*/ 20 w 2134"/>
                <a:gd name="T11" fmla="*/ 512 h 855"/>
                <a:gd name="T12" fmla="*/ 20 w 2134"/>
                <a:gd name="T13" fmla="*/ 609 h 855"/>
                <a:gd name="T14" fmla="*/ 20 w 2134"/>
                <a:gd name="T15" fmla="*/ 705 h 855"/>
                <a:gd name="T16" fmla="*/ 48 w 2134"/>
                <a:gd name="T17" fmla="*/ 755 h 855"/>
                <a:gd name="T18" fmla="*/ 143 w 2134"/>
                <a:gd name="T19" fmla="*/ 755 h 855"/>
                <a:gd name="T20" fmla="*/ 240 w 2134"/>
                <a:gd name="T21" fmla="*/ 755 h 855"/>
                <a:gd name="T22" fmla="*/ 336 w 2134"/>
                <a:gd name="T23" fmla="*/ 755 h 855"/>
                <a:gd name="T24" fmla="*/ 432 w 2134"/>
                <a:gd name="T25" fmla="*/ 755 h 855"/>
                <a:gd name="T26" fmla="*/ 528 w 2134"/>
                <a:gd name="T27" fmla="*/ 755 h 855"/>
                <a:gd name="T28" fmla="*/ 624 w 2134"/>
                <a:gd name="T29" fmla="*/ 755 h 855"/>
                <a:gd name="T30" fmla="*/ 721 w 2134"/>
                <a:gd name="T31" fmla="*/ 755 h 855"/>
                <a:gd name="T32" fmla="*/ 816 w 2134"/>
                <a:gd name="T33" fmla="*/ 755 h 855"/>
                <a:gd name="T34" fmla="*/ 912 w 2134"/>
                <a:gd name="T35" fmla="*/ 755 h 855"/>
                <a:gd name="T36" fmla="*/ 1009 w 2134"/>
                <a:gd name="T37" fmla="*/ 755 h 855"/>
                <a:gd name="T38" fmla="*/ 1104 w 2134"/>
                <a:gd name="T39" fmla="*/ 755 h 855"/>
                <a:gd name="T40" fmla="*/ 1201 w 2134"/>
                <a:gd name="T41" fmla="*/ 755 h 855"/>
                <a:gd name="T42" fmla="*/ 1297 w 2134"/>
                <a:gd name="T43" fmla="*/ 755 h 855"/>
                <a:gd name="T44" fmla="*/ 1392 w 2134"/>
                <a:gd name="T45" fmla="*/ 755 h 855"/>
                <a:gd name="T46" fmla="*/ 1489 w 2134"/>
                <a:gd name="T47" fmla="*/ 755 h 855"/>
                <a:gd name="T48" fmla="*/ 1585 w 2134"/>
                <a:gd name="T49" fmla="*/ 755 h 855"/>
                <a:gd name="T50" fmla="*/ 1682 w 2134"/>
                <a:gd name="T51" fmla="*/ 755 h 855"/>
                <a:gd name="T52" fmla="*/ 1777 w 2134"/>
                <a:gd name="T53" fmla="*/ 755 h 855"/>
                <a:gd name="T54" fmla="*/ 1873 w 2134"/>
                <a:gd name="T55" fmla="*/ 755 h 855"/>
                <a:gd name="T56" fmla="*/ 1902 w 2134"/>
                <a:gd name="T57" fmla="*/ 707 h 855"/>
                <a:gd name="T58" fmla="*/ 1902 w 2134"/>
                <a:gd name="T59" fmla="*/ 610 h 855"/>
                <a:gd name="T60" fmla="*/ 1902 w 2134"/>
                <a:gd name="T61" fmla="*/ 513 h 855"/>
                <a:gd name="T62" fmla="*/ 1902 w 2134"/>
                <a:gd name="T63" fmla="*/ 417 h 855"/>
                <a:gd name="T64" fmla="*/ 1902 w 2134"/>
                <a:gd name="T65" fmla="*/ 320 h 855"/>
                <a:gd name="T66" fmla="*/ 1902 w 2134"/>
                <a:gd name="T67" fmla="*/ 224 h 855"/>
                <a:gd name="T68" fmla="*/ 1902 w 2134"/>
                <a:gd name="T69" fmla="*/ 128 h 855"/>
                <a:gd name="T70" fmla="*/ 1902 w 2134"/>
                <a:gd name="T71" fmla="*/ 31 h 855"/>
                <a:gd name="T72" fmla="*/ 1836 w 2134"/>
                <a:gd name="T73" fmla="*/ 20 h 855"/>
                <a:gd name="T74" fmla="*/ 1741 w 2134"/>
                <a:gd name="T75" fmla="*/ 20 h 855"/>
                <a:gd name="T76" fmla="*/ 1645 w 2134"/>
                <a:gd name="T77" fmla="*/ 20 h 855"/>
                <a:gd name="T78" fmla="*/ 1548 w 2134"/>
                <a:gd name="T79" fmla="*/ 20 h 855"/>
                <a:gd name="T80" fmla="*/ 1453 w 2134"/>
                <a:gd name="T81" fmla="*/ 20 h 855"/>
                <a:gd name="T82" fmla="*/ 1356 w 2134"/>
                <a:gd name="T83" fmla="*/ 20 h 855"/>
                <a:gd name="T84" fmla="*/ 1260 w 2134"/>
                <a:gd name="T85" fmla="*/ 20 h 855"/>
                <a:gd name="T86" fmla="*/ 1165 w 2134"/>
                <a:gd name="T87" fmla="*/ 20 h 855"/>
                <a:gd name="T88" fmla="*/ 1068 w 2134"/>
                <a:gd name="T89" fmla="*/ 20 h 855"/>
                <a:gd name="T90" fmla="*/ 972 w 2134"/>
                <a:gd name="T91" fmla="*/ 20 h 855"/>
                <a:gd name="T92" fmla="*/ 875 w 2134"/>
                <a:gd name="T93" fmla="*/ 20 h 855"/>
                <a:gd name="T94" fmla="*/ 780 w 2134"/>
                <a:gd name="T95" fmla="*/ 20 h 855"/>
                <a:gd name="T96" fmla="*/ 684 w 2134"/>
                <a:gd name="T97" fmla="*/ 20 h 855"/>
                <a:gd name="T98" fmla="*/ 587 w 2134"/>
                <a:gd name="T99" fmla="*/ 20 h 855"/>
                <a:gd name="T100" fmla="*/ 492 w 2134"/>
                <a:gd name="T101" fmla="*/ 20 h 855"/>
                <a:gd name="T102" fmla="*/ 395 w 2134"/>
                <a:gd name="T103" fmla="*/ 20 h 855"/>
                <a:gd name="T104" fmla="*/ 299 w 2134"/>
                <a:gd name="T105" fmla="*/ 20 h 855"/>
                <a:gd name="T106" fmla="*/ 204 w 2134"/>
                <a:gd name="T107" fmla="*/ 20 h 855"/>
                <a:gd name="T108" fmla="*/ 107 w 2134"/>
                <a:gd name="T109" fmla="*/ 20 h 855"/>
                <a:gd name="T110" fmla="*/ 11 w 2134"/>
                <a:gd name="T111" fmla="*/ 20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p>
              <a:endParaRPr lang="en-US"/>
            </a:p>
          </p:txBody>
        </p:sp>
        <p:sp>
          <p:nvSpPr>
            <p:cNvPr id="8" name="Rectangle 6"/>
            <p:cNvSpPr>
              <a:spLocks noChangeArrowheads="1"/>
            </p:cNvSpPr>
            <p:nvPr/>
          </p:nvSpPr>
          <p:spPr bwMode="auto">
            <a:xfrm>
              <a:off x="4843" y="2024"/>
              <a:ext cx="111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BCF2"/>
                  </a:solidFill>
                </a:rPr>
                <a:t>Virtual Network</a:t>
              </a:r>
              <a:endParaRPr lang="en-US" altLang="en-US" dirty="0">
                <a:latin typeface="Arial" panose="020B0604020202020204" pitchFamily="34" charset="0"/>
              </a:endParaRPr>
            </a:p>
          </p:txBody>
        </p:sp>
      </p:grpSp>
      <p:pic>
        <p:nvPicPr>
          <p:cNvPr id="9"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67236" y="5071998"/>
            <a:ext cx="890828" cy="57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097653" y="6242932"/>
            <a:ext cx="3200365" cy="627864"/>
          </a:xfrm>
          <a:prstGeom prst="rect">
            <a:avLst/>
          </a:prstGeom>
          <a:noFill/>
        </p:spPr>
        <p:txBody>
          <a:bodyPr wrap="square" lIns="182880" tIns="146304" rIns="182880" bIns="146304" rtlCol="0">
            <a:spAutoFit/>
          </a:bodyPr>
          <a:lstStyle/>
          <a:p>
            <a:pPr>
              <a:lnSpc>
                <a:spcPct val="90000"/>
              </a:lnSpc>
            </a:pPr>
            <a:r>
              <a:rPr lang="en-US" sz="2400" dirty="0" smtClean="0">
                <a:gradFill>
                  <a:gsLst>
                    <a:gs pos="2917">
                      <a:schemeClr val="tx1"/>
                    </a:gs>
                    <a:gs pos="30000">
                      <a:schemeClr val="tx1"/>
                    </a:gs>
                  </a:gsLst>
                  <a:lin ang="5400000" scaled="0"/>
                </a:gradFill>
              </a:rPr>
              <a:t>CIDR /27 = 32 hosts</a:t>
            </a:r>
          </a:p>
        </p:txBody>
      </p:sp>
      <p:pic>
        <p:nvPicPr>
          <p:cNvPr id="11"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5700" y="3178118"/>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9456" y="3156490"/>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0308" y="3156491"/>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95348" y="3156489"/>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9266057" y="3088835"/>
            <a:ext cx="1188707" cy="1625060"/>
          </a:xfrm>
          <a:prstGeom prst="rect">
            <a:avLst/>
          </a:prstGeom>
          <a:noFill/>
        </p:spPr>
        <p:txBody>
          <a:bodyPr wrap="square" lIns="182880" tIns="146304" rIns="182880" bIns="146304" rtlCol="0">
            <a:spAutoFit/>
          </a:bodyPr>
          <a:lstStyle/>
          <a:p>
            <a:pPr>
              <a:lnSpc>
                <a:spcPct val="90000"/>
              </a:lnSpc>
            </a:pPr>
            <a:r>
              <a:rPr lang="en-US" sz="9600" b="1" dirty="0" smtClean="0">
                <a:solidFill>
                  <a:srgbClr val="FF0000"/>
                </a:solidFill>
                <a:effectLst>
                  <a:outerShdw blurRad="38100" dist="38100" dir="2700000" algn="tl">
                    <a:srgbClr val="000000">
                      <a:alpha val="43137"/>
                    </a:srgbClr>
                  </a:outerShdw>
                </a:effectLst>
              </a:rPr>
              <a:t>X</a:t>
            </a:r>
          </a:p>
        </p:txBody>
      </p:sp>
      <p:sp>
        <p:nvSpPr>
          <p:cNvPr id="16" name="TextBox 15"/>
          <p:cNvSpPr txBox="1"/>
          <p:nvPr/>
        </p:nvSpPr>
        <p:spPr>
          <a:xfrm>
            <a:off x="1554848" y="4441505"/>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10.0.0.4</a:t>
            </a:r>
          </a:p>
        </p:txBody>
      </p:sp>
      <p:sp>
        <p:nvSpPr>
          <p:cNvPr id="18" name="TextBox 17"/>
          <p:cNvSpPr txBox="1"/>
          <p:nvPr/>
        </p:nvSpPr>
        <p:spPr>
          <a:xfrm>
            <a:off x="3453935" y="4484759"/>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10.0.0.12</a:t>
            </a:r>
          </a:p>
        </p:txBody>
      </p:sp>
      <p:sp>
        <p:nvSpPr>
          <p:cNvPr id="19" name="TextBox 18"/>
          <p:cNvSpPr txBox="1"/>
          <p:nvPr/>
        </p:nvSpPr>
        <p:spPr>
          <a:xfrm>
            <a:off x="5367114" y="4507766"/>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10.0.0.20</a:t>
            </a:r>
          </a:p>
        </p:txBody>
      </p:sp>
      <p:sp>
        <p:nvSpPr>
          <p:cNvPr id="20" name="TextBox 19"/>
          <p:cNvSpPr txBox="1"/>
          <p:nvPr/>
        </p:nvSpPr>
        <p:spPr>
          <a:xfrm>
            <a:off x="7208683" y="4507766"/>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10.0.0.28</a:t>
            </a:r>
          </a:p>
        </p:txBody>
      </p:sp>
      <p:sp>
        <p:nvSpPr>
          <p:cNvPr id="21" name="TextBox 20"/>
          <p:cNvSpPr txBox="1"/>
          <p:nvPr/>
        </p:nvSpPr>
        <p:spPr>
          <a:xfrm>
            <a:off x="8994939" y="4485759"/>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solidFill>
                  <a:srgbClr val="FF0000"/>
                </a:solidFill>
              </a:rPr>
              <a:t>10.0.0.36</a:t>
            </a:r>
          </a:p>
        </p:txBody>
      </p:sp>
    </p:spTree>
    <p:extLst>
      <p:ext uri="{BB962C8B-B14F-4D97-AF65-F5344CB8AC3E}">
        <p14:creationId xmlns:p14="http://schemas.microsoft.com/office/powerpoint/2010/main" val="652814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 Infrastructure Planning</a:t>
            </a:r>
            <a:endParaRPr lang="en-US" dirty="0"/>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Managing infrastructure in cloud is like on-premises</a:t>
            </a:r>
            <a:endParaRPr lang="en-US" dirty="0"/>
          </a:p>
        </p:txBody>
      </p:sp>
      <p:pic>
        <p:nvPicPr>
          <p:cNvPr id="4"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848" y="3156491"/>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noChangeAspect="1"/>
          </p:cNvGrpSpPr>
          <p:nvPr/>
        </p:nvGrpSpPr>
        <p:grpSpPr bwMode="auto">
          <a:xfrm>
            <a:off x="457580" y="2130425"/>
            <a:ext cx="11429875" cy="5115836"/>
            <a:chOff x="4799" y="1203"/>
            <a:chExt cx="1945" cy="1038"/>
          </a:xfrm>
        </p:grpSpPr>
        <p:sp>
          <p:nvSpPr>
            <p:cNvPr id="6"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 name="Freeform 5"/>
            <p:cNvSpPr>
              <a:spLocks noEditPoints="1"/>
            </p:cNvSpPr>
            <p:nvPr/>
          </p:nvSpPr>
          <p:spPr bwMode="auto">
            <a:xfrm>
              <a:off x="4813" y="1217"/>
              <a:ext cx="1922" cy="774"/>
            </a:xfrm>
            <a:custGeom>
              <a:avLst/>
              <a:gdLst>
                <a:gd name="T0" fmla="*/ 20 w 2134"/>
                <a:gd name="T1" fmla="*/ 29 h 855"/>
                <a:gd name="T2" fmla="*/ 20 w 2134"/>
                <a:gd name="T3" fmla="*/ 126 h 855"/>
                <a:gd name="T4" fmla="*/ 20 w 2134"/>
                <a:gd name="T5" fmla="*/ 223 h 855"/>
                <a:gd name="T6" fmla="*/ 20 w 2134"/>
                <a:gd name="T7" fmla="*/ 320 h 855"/>
                <a:gd name="T8" fmla="*/ 20 w 2134"/>
                <a:gd name="T9" fmla="*/ 416 h 855"/>
                <a:gd name="T10" fmla="*/ 20 w 2134"/>
                <a:gd name="T11" fmla="*/ 512 h 855"/>
                <a:gd name="T12" fmla="*/ 20 w 2134"/>
                <a:gd name="T13" fmla="*/ 609 h 855"/>
                <a:gd name="T14" fmla="*/ 20 w 2134"/>
                <a:gd name="T15" fmla="*/ 705 h 855"/>
                <a:gd name="T16" fmla="*/ 48 w 2134"/>
                <a:gd name="T17" fmla="*/ 755 h 855"/>
                <a:gd name="T18" fmla="*/ 143 w 2134"/>
                <a:gd name="T19" fmla="*/ 755 h 855"/>
                <a:gd name="T20" fmla="*/ 240 w 2134"/>
                <a:gd name="T21" fmla="*/ 755 h 855"/>
                <a:gd name="T22" fmla="*/ 336 w 2134"/>
                <a:gd name="T23" fmla="*/ 755 h 855"/>
                <a:gd name="T24" fmla="*/ 432 w 2134"/>
                <a:gd name="T25" fmla="*/ 755 h 855"/>
                <a:gd name="T26" fmla="*/ 528 w 2134"/>
                <a:gd name="T27" fmla="*/ 755 h 855"/>
                <a:gd name="T28" fmla="*/ 624 w 2134"/>
                <a:gd name="T29" fmla="*/ 755 h 855"/>
                <a:gd name="T30" fmla="*/ 721 w 2134"/>
                <a:gd name="T31" fmla="*/ 755 h 855"/>
                <a:gd name="T32" fmla="*/ 816 w 2134"/>
                <a:gd name="T33" fmla="*/ 755 h 855"/>
                <a:gd name="T34" fmla="*/ 912 w 2134"/>
                <a:gd name="T35" fmla="*/ 755 h 855"/>
                <a:gd name="T36" fmla="*/ 1009 w 2134"/>
                <a:gd name="T37" fmla="*/ 755 h 855"/>
                <a:gd name="T38" fmla="*/ 1104 w 2134"/>
                <a:gd name="T39" fmla="*/ 755 h 855"/>
                <a:gd name="T40" fmla="*/ 1201 w 2134"/>
                <a:gd name="T41" fmla="*/ 755 h 855"/>
                <a:gd name="T42" fmla="*/ 1297 w 2134"/>
                <a:gd name="T43" fmla="*/ 755 h 855"/>
                <a:gd name="T44" fmla="*/ 1392 w 2134"/>
                <a:gd name="T45" fmla="*/ 755 h 855"/>
                <a:gd name="T46" fmla="*/ 1489 w 2134"/>
                <a:gd name="T47" fmla="*/ 755 h 855"/>
                <a:gd name="T48" fmla="*/ 1585 w 2134"/>
                <a:gd name="T49" fmla="*/ 755 h 855"/>
                <a:gd name="T50" fmla="*/ 1682 w 2134"/>
                <a:gd name="T51" fmla="*/ 755 h 855"/>
                <a:gd name="T52" fmla="*/ 1777 w 2134"/>
                <a:gd name="T53" fmla="*/ 755 h 855"/>
                <a:gd name="T54" fmla="*/ 1873 w 2134"/>
                <a:gd name="T55" fmla="*/ 755 h 855"/>
                <a:gd name="T56" fmla="*/ 1902 w 2134"/>
                <a:gd name="T57" fmla="*/ 707 h 855"/>
                <a:gd name="T58" fmla="*/ 1902 w 2134"/>
                <a:gd name="T59" fmla="*/ 610 h 855"/>
                <a:gd name="T60" fmla="*/ 1902 w 2134"/>
                <a:gd name="T61" fmla="*/ 513 h 855"/>
                <a:gd name="T62" fmla="*/ 1902 w 2134"/>
                <a:gd name="T63" fmla="*/ 417 h 855"/>
                <a:gd name="T64" fmla="*/ 1902 w 2134"/>
                <a:gd name="T65" fmla="*/ 320 h 855"/>
                <a:gd name="T66" fmla="*/ 1902 w 2134"/>
                <a:gd name="T67" fmla="*/ 224 h 855"/>
                <a:gd name="T68" fmla="*/ 1902 w 2134"/>
                <a:gd name="T69" fmla="*/ 128 h 855"/>
                <a:gd name="T70" fmla="*/ 1902 w 2134"/>
                <a:gd name="T71" fmla="*/ 31 h 855"/>
                <a:gd name="T72" fmla="*/ 1836 w 2134"/>
                <a:gd name="T73" fmla="*/ 20 h 855"/>
                <a:gd name="T74" fmla="*/ 1741 w 2134"/>
                <a:gd name="T75" fmla="*/ 20 h 855"/>
                <a:gd name="T76" fmla="*/ 1645 w 2134"/>
                <a:gd name="T77" fmla="*/ 20 h 855"/>
                <a:gd name="T78" fmla="*/ 1548 w 2134"/>
                <a:gd name="T79" fmla="*/ 20 h 855"/>
                <a:gd name="T80" fmla="*/ 1453 w 2134"/>
                <a:gd name="T81" fmla="*/ 20 h 855"/>
                <a:gd name="T82" fmla="*/ 1356 w 2134"/>
                <a:gd name="T83" fmla="*/ 20 h 855"/>
                <a:gd name="T84" fmla="*/ 1260 w 2134"/>
                <a:gd name="T85" fmla="*/ 20 h 855"/>
                <a:gd name="T86" fmla="*/ 1165 w 2134"/>
                <a:gd name="T87" fmla="*/ 20 h 855"/>
                <a:gd name="T88" fmla="*/ 1068 w 2134"/>
                <a:gd name="T89" fmla="*/ 20 h 855"/>
                <a:gd name="T90" fmla="*/ 972 w 2134"/>
                <a:gd name="T91" fmla="*/ 20 h 855"/>
                <a:gd name="T92" fmla="*/ 875 w 2134"/>
                <a:gd name="T93" fmla="*/ 20 h 855"/>
                <a:gd name="T94" fmla="*/ 780 w 2134"/>
                <a:gd name="T95" fmla="*/ 20 h 855"/>
                <a:gd name="T96" fmla="*/ 684 w 2134"/>
                <a:gd name="T97" fmla="*/ 20 h 855"/>
                <a:gd name="T98" fmla="*/ 587 w 2134"/>
                <a:gd name="T99" fmla="*/ 20 h 855"/>
                <a:gd name="T100" fmla="*/ 492 w 2134"/>
                <a:gd name="T101" fmla="*/ 20 h 855"/>
                <a:gd name="T102" fmla="*/ 395 w 2134"/>
                <a:gd name="T103" fmla="*/ 20 h 855"/>
                <a:gd name="T104" fmla="*/ 299 w 2134"/>
                <a:gd name="T105" fmla="*/ 20 h 855"/>
                <a:gd name="T106" fmla="*/ 204 w 2134"/>
                <a:gd name="T107" fmla="*/ 20 h 855"/>
                <a:gd name="T108" fmla="*/ 107 w 2134"/>
                <a:gd name="T109" fmla="*/ 20 h 855"/>
                <a:gd name="T110" fmla="*/ 11 w 2134"/>
                <a:gd name="T111" fmla="*/ 20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p>
              <a:endParaRPr lang="en-US"/>
            </a:p>
          </p:txBody>
        </p:sp>
        <p:sp>
          <p:nvSpPr>
            <p:cNvPr id="8" name="Rectangle 6"/>
            <p:cNvSpPr>
              <a:spLocks noChangeArrowheads="1"/>
            </p:cNvSpPr>
            <p:nvPr/>
          </p:nvSpPr>
          <p:spPr bwMode="auto">
            <a:xfrm>
              <a:off x="4843" y="2024"/>
              <a:ext cx="111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BCF2"/>
                  </a:solidFill>
                </a:rPr>
                <a:t>Virtual Network</a:t>
              </a:r>
              <a:endParaRPr lang="en-US" altLang="en-US" dirty="0">
                <a:latin typeface="Arial" panose="020B0604020202020204" pitchFamily="34" charset="0"/>
              </a:endParaRPr>
            </a:p>
          </p:txBody>
        </p:sp>
      </p:grpSp>
      <p:pic>
        <p:nvPicPr>
          <p:cNvPr id="9"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48630" y="5417481"/>
            <a:ext cx="695565" cy="45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5700" y="3178118"/>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9456" y="3156490"/>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0308" y="3156491"/>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95348" y="3156489"/>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1554848" y="4441505"/>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10.0.0.4</a:t>
            </a:r>
          </a:p>
        </p:txBody>
      </p:sp>
      <p:sp>
        <p:nvSpPr>
          <p:cNvPr id="18" name="TextBox 17"/>
          <p:cNvSpPr txBox="1"/>
          <p:nvPr/>
        </p:nvSpPr>
        <p:spPr>
          <a:xfrm>
            <a:off x="3453935" y="4484759"/>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10.0.0.5</a:t>
            </a:r>
          </a:p>
        </p:txBody>
      </p:sp>
      <p:sp>
        <p:nvSpPr>
          <p:cNvPr id="19" name="TextBox 18"/>
          <p:cNvSpPr txBox="1"/>
          <p:nvPr/>
        </p:nvSpPr>
        <p:spPr>
          <a:xfrm>
            <a:off x="5367114" y="4507766"/>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10.0.0.6</a:t>
            </a:r>
          </a:p>
        </p:txBody>
      </p:sp>
      <p:sp>
        <p:nvSpPr>
          <p:cNvPr id="20" name="TextBox 19"/>
          <p:cNvSpPr txBox="1"/>
          <p:nvPr/>
        </p:nvSpPr>
        <p:spPr>
          <a:xfrm>
            <a:off x="7208683" y="4507766"/>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10.0.0.7</a:t>
            </a:r>
          </a:p>
        </p:txBody>
      </p:sp>
      <p:sp>
        <p:nvSpPr>
          <p:cNvPr id="21" name="TextBox 20"/>
          <p:cNvSpPr txBox="1"/>
          <p:nvPr/>
        </p:nvSpPr>
        <p:spPr>
          <a:xfrm>
            <a:off x="8994939" y="4485759"/>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t>10.0.0.8</a:t>
            </a:r>
          </a:p>
        </p:txBody>
      </p:sp>
      <p:sp>
        <p:nvSpPr>
          <p:cNvPr id="17" name="Rectangle 16"/>
          <p:cNvSpPr/>
          <p:nvPr/>
        </p:nvSpPr>
        <p:spPr bwMode="auto">
          <a:xfrm>
            <a:off x="1189092" y="2702694"/>
            <a:ext cx="9966851" cy="2714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4927440" y="4991474"/>
            <a:ext cx="2131269" cy="627864"/>
          </a:xfrm>
          <a:prstGeom prst="rect">
            <a:avLst/>
          </a:prstGeom>
          <a:noFill/>
        </p:spPr>
        <p:txBody>
          <a:bodyPr wrap="square" lIns="182880" tIns="146304" rIns="182880" bIns="146304" rtlCol="0">
            <a:spAutoFit/>
          </a:bodyPr>
          <a:lstStyle/>
          <a:p>
            <a:pPr>
              <a:lnSpc>
                <a:spcPct val="90000"/>
              </a:lnSpc>
            </a:pPr>
            <a:r>
              <a:rPr lang="en-US" sz="2400" dirty="0" err="1" smtClean="0">
                <a:gradFill>
                  <a:gsLst>
                    <a:gs pos="2917">
                      <a:schemeClr val="tx1"/>
                    </a:gs>
                    <a:gs pos="30000">
                      <a:schemeClr val="tx1"/>
                    </a:gs>
                  </a:gsLst>
                  <a:lin ang="5400000" scaled="0"/>
                </a:gradFill>
              </a:rPr>
              <a:t>AppSubnet</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0812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 Infrastructure Planning</a:t>
            </a:r>
            <a:endParaRPr lang="en-US" dirty="0"/>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Managing infrastructure in cloud is like on-premises</a:t>
            </a:r>
            <a:endParaRPr lang="en-US" dirty="0"/>
          </a:p>
        </p:txBody>
      </p:sp>
      <p:pic>
        <p:nvPicPr>
          <p:cNvPr id="4"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848" y="3156491"/>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noChangeAspect="1"/>
          </p:cNvGrpSpPr>
          <p:nvPr/>
        </p:nvGrpSpPr>
        <p:grpSpPr bwMode="auto">
          <a:xfrm>
            <a:off x="457580" y="2130425"/>
            <a:ext cx="11429875" cy="5115836"/>
            <a:chOff x="4799" y="1203"/>
            <a:chExt cx="1945" cy="1038"/>
          </a:xfrm>
        </p:grpSpPr>
        <p:sp>
          <p:nvSpPr>
            <p:cNvPr id="6"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 name="Freeform 5"/>
            <p:cNvSpPr>
              <a:spLocks noEditPoints="1"/>
            </p:cNvSpPr>
            <p:nvPr/>
          </p:nvSpPr>
          <p:spPr bwMode="auto">
            <a:xfrm>
              <a:off x="4813" y="1217"/>
              <a:ext cx="1922" cy="774"/>
            </a:xfrm>
            <a:custGeom>
              <a:avLst/>
              <a:gdLst>
                <a:gd name="T0" fmla="*/ 20 w 2134"/>
                <a:gd name="T1" fmla="*/ 29 h 855"/>
                <a:gd name="T2" fmla="*/ 20 w 2134"/>
                <a:gd name="T3" fmla="*/ 126 h 855"/>
                <a:gd name="T4" fmla="*/ 20 w 2134"/>
                <a:gd name="T5" fmla="*/ 223 h 855"/>
                <a:gd name="T6" fmla="*/ 20 w 2134"/>
                <a:gd name="T7" fmla="*/ 320 h 855"/>
                <a:gd name="T8" fmla="*/ 20 w 2134"/>
                <a:gd name="T9" fmla="*/ 416 h 855"/>
                <a:gd name="T10" fmla="*/ 20 w 2134"/>
                <a:gd name="T11" fmla="*/ 512 h 855"/>
                <a:gd name="T12" fmla="*/ 20 w 2134"/>
                <a:gd name="T13" fmla="*/ 609 h 855"/>
                <a:gd name="T14" fmla="*/ 20 w 2134"/>
                <a:gd name="T15" fmla="*/ 705 h 855"/>
                <a:gd name="T16" fmla="*/ 48 w 2134"/>
                <a:gd name="T17" fmla="*/ 755 h 855"/>
                <a:gd name="T18" fmla="*/ 143 w 2134"/>
                <a:gd name="T19" fmla="*/ 755 h 855"/>
                <a:gd name="T20" fmla="*/ 240 w 2134"/>
                <a:gd name="T21" fmla="*/ 755 h 855"/>
                <a:gd name="T22" fmla="*/ 336 w 2134"/>
                <a:gd name="T23" fmla="*/ 755 h 855"/>
                <a:gd name="T24" fmla="*/ 432 w 2134"/>
                <a:gd name="T25" fmla="*/ 755 h 855"/>
                <a:gd name="T26" fmla="*/ 528 w 2134"/>
                <a:gd name="T27" fmla="*/ 755 h 855"/>
                <a:gd name="T28" fmla="*/ 624 w 2134"/>
                <a:gd name="T29" fmla="*/ 755 h 855"/>
                <a:gd name="T30" fmla="*/ 721 w 2134"/>
                <a:gd name="T31" fmla="*/ 755 h 855"/>
                <a:gd name="T32" fmla="*/ 816 w 2134"/>
                <a:gd name="T33" fmla="*/ 755 h 855"/>
                <a:gd name="T34" fmla="*/ 912 w 2134"/>
                <a:gd name="T35" fmla="*/ 755 h 855"/>
                <a:gd name="T36" fmla="*/ 1009 w 2134"/>
                <a:gd name="T37" fmla="*/ 755 h 855"/>
                <a:gd name="T38" fmla="*/ 1104 w 2134"/>
                <a:gd name="T39" fmla="*/ 755 h 855"/>
                <a:gd name="T40" fmla="*/ 1201 w 2134"/>
                <a:gd name="T41" fmla="*/ 755 h 855"/>
                <a:gd name="T42" fmla="*/ 1297 w 2134"/>
                <a:gd name="T43" fmla="*/ 755 h 855"/>
                <a:gd name="T44" fmla="*/ 1392 w 2134"/>
                <a:gd name="T45" fmla="*/ 755 h 855"/>
                <a:gd name="T46" fmla="*/ 1489 w 2134"/>
                <a:gd name="T47" fmla="*/ 755 h 855"/>
                <a:gd name="T48" fmla="*/ 1585 w 2134"/>
                <a:gd name="T49" fmla="*/ 755 h 855"/>
                <a:gd name="T50" fmla="*/ 1682 w 2134"/>
                <a:gd name="T51" fmla="*/ 755 h 855"/>
                <a:gd name="T52" fmla="*/ 1777 w 2134"/>
                <a:gd name="T53" fmla="*/ 755 h 855"/>
                <a:gd name="T54" fmla="*/ 1873 w 2134"/>
                <a:gd name="T55" fmla="*/ 755 h 855"/>
                <a:gd name="T56" fmla="*/ 1902 w 2134"/>
                <a:gd name="T57" fmla="*/ 707 h 855"/>
                <a:gd name="T58" fmla="*/ 1902 w 2134"/>
                <a:gd name="T59" fmla="*/ 610 h 855"/>
                <a:gd name="T60" fmla="*/ 1902 w 2134"/>
                <a:gd name="T61" fmla="*/ 513 h 855"/>
                <a:gd name="T62" fmla="*/ 1902 w 2134"/>
                <a:gd name="T63" fmla="*/ 417 h 855"/>
                <a:gd name="T64" fmla="*/ 1902 w 2134"/>
                <a:gd name="T65" fmla="*/ 320 h 855"/>
                <a:gd name="T66" fmla="*/ 1902 w 2134"/>
                <a:gd name="T67" fmla="*/ 224 h 855"/>
                <a:gd name="T68" fmla="*/ 1902 w 2134"/>
                <a:gd name="T69" fmla="*/ 128 h 855"/>
                <a:gd name="T70" fmla="*/ 1902 w 2134"/>
                <a:gd name="T71" fmla="*/ 31 h 855"/>
                <a:gd name="T72" fmla="*/ 1836 w 2134"/>
                <a:gd name="T73" fmla="*/ 20 h 855"/>
                <a:gd name="T74" fmla="*/ 1741 w 2134"/>
                <a:gd name="T75" fmla="*/ 20 h 855"/>
                <a:gd name="T76" fmla="*/ 1645 w 2134"/>
                <a:gd name="T77" fmla="*/ 20 h 855"/>
                <a:gd name="T78" fmla="*/ 1548 w 2134"/>
                <a:gd name="T79" fmla="*/ 20 h 855"/>
                <a:gd name="T80" fmla="*/ 1453 w 2134"/>
                <a:gd name="T81" fmla="*/ 20 h 855"/>
                <a:gd name="T82" fmla="*/ 1356 w 2134"/>
                <a:gd name="T83" fmla="*/ 20 h 855"/>
                <a:gd name="T84" fmla="*/ 1260 w 2134"/>
                <a:gd name="T85" fmla="*/ 20 h 855"/>
                <a:gd name="T86" fmla="*/ 1165 w 2134"/>
                <a:gd name="T87" fmla="*/ 20 h 855"/>
                <a:gd name="T88" fmla="*/ 1068 w 2134"/>
                <a:gd name="T89" fmla="*/ 20 h 855"/>
                <a:gd name="T90" fmla="*/ 972 w 2134"/>
                <a:gd name="T91" fmla="*/ 20 h 855"/>
                <a:gd name="T92" fmla="*/ 875 w 2134"/>
                <a:gd name="T93" fmla="*/ 20 h 855"/>
                <a:gd name="T94" fmla="*/ 780 w 2134"/>
                <a:gd name="T95" fmla="*/ 20 h 855"/>
                <a:gd name="T96" fmla="*/ 684 w 2134"/>
                <a:gd name="T97" fmla="*/ 20 h 855"/>
                <a:gd name="T98" fmla="*/ 587 w 2134"/>
                <a:gd name="T99" fmla="*/ 20 h 855"/>
                <a:gd name="T100" fmla="*/ 492 w 2134"/>
                <a:gd name="T101" fmla="*/ 20 h 855"/>
                <a:gd name="T102" fmla="*/ 395 w 2134"/>
                <a:gd name="T103" fmla="*/ 20 h 855"/>
                <a:gd name="T104" fmla="*/ 299 w 2134"/>
                <a:gd name="T105" fmla="*/ 20 h 855"/>
                <a:gd name="T106" fmla="*/ 204 w 2134"/>
                <a:gd name="T107" fmla="*/ 20 h 855"/>
                <a:gd name="T108" fmla="*/ 107 w 2134"/>
                <a:gd name="T109" fmla="*/ 20 h 855"/>
                <a:gd name="T110" fmla="*/ 11 w 2134"/>
                <a:gd name="T111" fmla="*/ 20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p>
              <a:endParaRPr lang="en-US"/>
            </a:p>
          </p:txBody>
        </p:sp>
        <p:sp>
          <p:nvSpPr>
            <p:cNvPr id="8" name="Rectangle 6"/>
            <p:cNvSpPr>
              <a:spLocks noChangeArrowheads="1"/>
            </p:cNvSpPr>
            <p:nvPr/>
          </p:nvSpPr>
          <p:spPr bwMode="auto">
            <a:xfrm>
              <a:off x="4843" y="2024"/>
              <a:ext cx="111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BCF2"/>
                  </a:solidFill>
                </a:rPr>
                <a:t>Virtual Network</a:t>
              </a:r>
              <a:endParaRPr lang="en-US" altLang="en-US" dirty="0">
                <a:latin typeface="Arial" panose="020B0604020202020204" pitchFamily="34" charset="0"/>
              </a:endParaRPr>
            </a:p>
          </p:txBody>
        </p:sp>
      </p:grpSp>
      <p:pic>
        <p:nvPicPr>
          <p:cNvPr id="9"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48630" y="5417481"/>
            <a:ext cx="695565" cy="45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5700" y="3178118"/>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9456" y="3156490"/>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0308" y="3156491"/>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95348" y="3156489"/>
            <a:ext cx="1691333" cy="13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1554848" y="4441505"/>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10.0.0.4</a:t>
            </a:r>
          </a:p>
        </p:txBody>
      </p:sp>
      <p:sp>
        <p:nvSpPr>
          <p:cNvPr id="18" name="TextBox 17"/>
          <p:cNvSpPr txBox="1"/>
          <p:nvPr/>
        </p:nvSpPr>
        <p:spPr>
          <a:xfrm>
            <a:off x="3453935" y="4484759"/>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10.0.0.5</a:t>
            </a:r>
          </a:p>
        </p:txBody>
      </p:sp>
      <p:sp>
        <p:nvSpPr>
          <p:cNvPr id="19" name="TextBox 18"/>
          <p:cNvSpPr txBox="1"/>
          <p:nvPr/>
        </p:nvSpPr>
        <p:spPr>
          <a:xfrm>
            <a:off x="5367114" y="4507766"/>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10.0.0.6</a:t>
            </a:r>
          </a:p>
        </p:txBody>
      </p:sp>
      <p:sp>
        <p:nvSpPr>
          <p:cNvPr id="20" name="TextBox 19"/>
          <p:cNvSpPr txBox="1"/>
          <p:nvPr/>
        </p:nvSpPr>
        <p:spPr>
          <a:xfrm>
            <a:off x="7208683" y="4507766"/>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10.0.0.7</a:t>
            </a:r>
          </a:p>
        </p:txBody>
      </p:sp>
      <p:sp>
        <p:nvSpPr>
          <p:cNvPr id="21" name="TextBox 20"/>
          <p:cNvSpPr txBox="1"/>
          <p:nvPr/>
        </p:nvSpPr>
        <p:spPr>
          <a:xfrm>
            <a:off x="8994939" y="4485759"/>
            <a:ext cx="1666017" cy="627864"/>
          </a:xfrm>
          <a:prstGeom prst="rect">
            <a:avLst/>
          </a:prstGeom>
          <a:noFill/>
        </p:spPr>
        <p:txBody>
          <a:bodyPr wrap="square" lIns="182880" tIns="146304" rIns="182880" bIns="146304" rtlCol="0">
            <a:spAutoFit/>
          </a:bodyPr>
          <a:lstStyle/>
          <a:p>
            <a:pPr algn="ctr">
              <a:lnSpc>
                <a:spcPct val="90000"/>
              </a:lnSpc>
            </a:pPr>
            <a:r>
              <a:rPr lang="en-US" sz="2400" dirty="0" smtClean="0"/>
              <a:t>10.0.0.8</a:t>
            </a:r>
          </a:p>
        </p:txBody>
      </p:sp>
      <p:sp>
        <p:nvSpPr>
          <p:cNvPr id="23" name="TextBox 22"/>
          <p:cNvSpPr txBox="1"/>
          <p:nvPr/>
        </p:nvSpPr>
        <p:spPr>
          <a:xfrm>
            <a:off x="8412773" y="5882695"/>
            <a:ext cx="4297633" cy="1292662"/>
          </a:xfrm>
          <a:prstGeom prst="rect">
            <a:avLst/>
          </a:prstGeom>
          <a:noFill/>
        </p:spPr>
        <p:txBody>
          <a:bodyPr wrap="square" lIns="182880" tIns="146304" rIns="182880" bIns="146304" rtlCol="0">
            <a:spAutoFit/>
          </a:bodyPr>
          <a:lstStyle/>
          <a:p>
            <a:pPr marL="457200" indent="-457200">
              <a:lnSpc>
                <a:spcPct val="90000"/>
              </a:lnSpc>
              <a:buAutoNum type="arabicPeriod"/>
            </a:pPr>
            <a:r>
              <a:rPr lang="en-US" sz="2400" dirty="0" smtClean="0">
                <a:gradFill>
                  <a:gsLst>
                    <a:gs pos="2917">
                      <a:schemeClr val="tx1"/>
                    </a:gs>
                    <a:gs pos="30000">
                      <a:schemeClr val="tx1"/>
                    </a:gs>
                  </a:gsLst>
                  <a:lin ang="5400000" scaled="0"/>
                </a:gradFill>
              </a:rPr>
              <a:t>Delete logical VM.</a:t>
            </a:r>
          </a:p>
          <a:p>
            <a:pPr marL="457200" indent="-457200">
              <a:lnSpc>
                <a:spcPct val="90000"/>
              </a:lnSpc>
              <a:buAutoNum type="arabicPeriod"/>
            </a:pPr>
            <a:r>
              <a:rPr lang="en-US" sz="2400" dirty="0" smtClean="0">
                <a:gradFill>
                  <a:gsLst>
                    <a:gs pos="2917">
                      <a:schemeClr val="tx1"/>
                    </a:gs>
                    <a:gs pos="30000">
                      <a:schemeClr val="tx1"/>
                    </a:gs>
                  </a:gsLst>
                  <a:lin ang="5400000" scaled="0"/>
                </a:gradFill>
              </a:rPr>
              <a:t>Create proper network.  </a:t>
            </a:r>
          </a:p>
          <a:p>
            <a:pPr marL="457200" indent="-457200">
              <a:lnSpc>
                <a:spcPct val="90000"/>
              </a:lnSpc>
              <a:buAutoNum type="arabicPeriod"/>
            </a:pPr>
            <a:r>
              <a:rPr lang="en-US" sz="2400" dirty="0" smtClean="0">
                <a:gradFill>
                  <a:gsLst>
                    <a:gs pos="2917">
                      <a:schemeClr val="tx1"/>
                    </a:gs>
                    <a:gs pos="30000">
                      <a:schemeClr val="tx1"/>
                    </a:gs>
                  </a:gsLst>
                  <a:lin ang="5400000" scaled="0"/>
                </a:gradFill>
              </a:rPr>
              <a:t>Create VMs.</a:t>
            </a:r>
          </a:p>
        </p:txBody>
      </p:sp>
      <p:sp>
        <p:nvSpPr>
          <p:cNvPr id="24" name="Rectangle 23"/>
          <p:cNvSpPr/>
          <p:nvPr/>
        </p:nvSpPr>
        <p:spPr bwMode="auto">
          <a:xfrm>
            <a:off x="1189092" y="2702694"/>
            <a:ext cx="9966851" cy="2714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4927440" y="4991474"/>
            <a:ext cx="2131269" cy="627864"/>
          </a:xfrm>
          <a:prstGeom prst="rect">
            <a:avLst/>
          </a:prstGeom>
          <a:noFill/>
        </p:spPr>
        <p:txBody>
          <a:bodyPr wrap="square" lIns="182880" tIns="146304" rIns="182880" bIns="146304" rtlCol="0">
            <a:spAutoFit/>
          </a:bodyPr>
          <a:lstStyle/>
          <a:p>
            <a:pPr>
              <a:lnSpc>
                <a:spcPct val="90000"/>
              </a:lnSpc>
            </a:pPr>
            <a:r>
              <a:rPr lang="en-US" sz="2400" dirty="0" err="1" smtClean="0">
                <a:gradFill>
                  <a:gsLst>
                    <a:gs pos="2917">
                      <a:schemeClr val="tx1"/>
                    </a:gs>
                    <a:gs pos="30000">
                      <a:schemeClr val="tx1"/>
                    </a:gs>
                  </a:gsLst>
                  <a:lin ang="5400000" scaled="0"/>
                </a:gradFill>
              </a:rPr>
              <a:t>AppSubnet</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2748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10"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grpId="1"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par>
                                <p:cTn id="75" presetID="10" presetClass="entr" presetSubtype="0" fill="hold" grpId="3"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grpId="3"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10" presetClass="entr" presetSubtype="0"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10" presetClass="entr" presetSubtype="0" fill="hold" grpId="3"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par>
                                <p:cTn id="90" presetID="10" presetClass="entr" presetSubtype="0" fill="hold"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par>
                                <p:cTn id="93" presetID="10" presetClass="entr" presetSubtype="0" fill="hold" grpId="3"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par>
                                <p:cTn id="96" presetID="10" presetClass="entr" presetSubtype="0" fill="hold" grpId="3"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3"/>
      <p:bldP spid="18" grpId="0"/>
      <p:bldP spid="18" grpId="1"/>
      <p:bldP spid="18" grpId="3"/>
      <p:bldP spid="19" grpId="0"/>
      <p:bldP spid="19" grpId="1"/>
      <p:bldP spid="19" grpId="3"/>
      <p:bldP spid="20" grpId="0"/>
      <p:bldP spid="20" grpId="1"/>
      <p:bldP spid="20" grpId="3"/>
      <p:bldP spid="21" grpId="0"/>
      <p:bldP spid="21" grpId="1"/>
      <p:bldP spid="21" grpId="3"/>
      <p:bldP spid="23" grpId="0"/>
      <p:bldP spid="24" grpId="0" animBg="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12"/>
          </p:nvPr>
        </p:nvSpPr>
        <p:spPr>
          <a:xfrm>
            <a:off x="276541" y="3954457"/>
            <a:ext cx="6399212" cy="1830388"/>
          </a:xfrm>
        </p:spPr>
        <p:txBody>
          <a:bodyPr/>
          <a:lstStyle/>
          <a:p>
            <a:endParaRPr lang="en-US" dirty="0" smtClean="0"/>
          </a:p>
          <a:p>
            <a:endParaRPr lang="en-US" dirty="0" smtClean="0"/>
          </a:p>
        </p:txBody>
      </p:sp>
      <p:sp>
        <p:nvSpPr>
          <p:cNvPr id="8" name="Title 3"/>
          <p:cNvSpPr>
            <a:spLocks noGrp="1"/>
          </p:cNvSpPr>
          <p:nvPr>
            <p:ph type="title"/>
          </p:nvPr>
        </p:nvSpPr>
        <p:spPr>
          <a:xfrm>
            <a:off x="274702" y="2117165"/>
            <a:ext cx="10606923" cy="1837298"/>
          </a:xfrm>
        </p:spPr>
        <p:txBody>
          <a:bodyPr/>
          <a:lstStyle/>
          <a:p>
            <a:r>
              <a:rPr lang="en-US" sz="6000" b="1" dirty="0" smtClean="0">
                <a:solidFill>
                  <a:schemeClr val="bg1"/>
                </a:solidFill>
              </a:rPr>
              <a:t>10 Ways to Guarantee Your Microsoft Azure Project Will Fail!</a:t>
            </a:r>
            <a:endParaRPr lang="en-US" sz="6000" b="1" dirty="0">
              <a:solidFill>
                <a:schemeClr val="bg1"/>
              </a:solidFill>
            </a:endParaRPr>
          </a:p>
        </p:txBody>
      </p:sp>
    </p:spTree>
    <p:extLst>
      <p:ext uri="{BB962C8B-B14F-4D97-AF65-F5344CB8AC3E}">
        <p14:creationId xmlns:p14="http://schemas.microsoft.com/office/powerpoint/2010/main" val="1375150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 Failure to Embrace Failure</a:t>
            </a:r>
          </a:p>
        </p:txBody>
      </p:sp>
      <p:sp>
        <p:nvSpPr>
          <p:cNvPr id="3" name="Text Placeholder 2"/>
          <p:cNvSpPr>
            <a:spLocks noGrp="1"/>
          </p:cNvSpPr>
          <p:nvPr>
            <p:ph type="body" sz="quarter" idx="10"/>
          </p:nvPr>
        </p:nvSpPr>
        <p:spPr/>
        <p:txBody>
          <a:bodyPr/>
          <a:lstStyle/>
          <a:p>
            <a:pPr lvl="1"/>
            <a:r>
              <a:rPr lang="en-US" smtClean="0"/>
              <a:t>Connecting to a Microsoft Azure SQL Database</a:t>
            </a:r>
            <a:endParaRPr lang="en-US" dirty="0"/>
          </a:p>
        </p:txBody>
      </p:sp>
      <p:sp>
        <p:nvSpPr>
          <p:cNvPr id="6" name="Rectangle 1"/>
          <p:cNvSpPr>
            <a:spLocks noChangeArrowheads="1"/>
          </p:cNvSpPr>
          <p:nvPr/>
        </p:nvSpPr>
        <p:spPr bwMode="auto">
          <a:xfrm>
            <a:off x="3086611" y="2130425"/>
            <a:ext cx="6263253"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public</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class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OrderRepository</a:t>
            </a:r>
            <a:endPar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lang="en-US" altLang="en-US"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public</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OrderRepository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public</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void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Add(</a:t>
            </a: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Order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order)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using</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ctx</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OrderDbContext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ctx.Orders.Add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(order);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ctx.SaveChanges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lvl="0" defTabSz="914400" eaLnBrk="0" fontAlgn="base" hangingPunct="0">
              <a:spcBef>
                <a:spcPct val="0"/>
              </a:spcBef>
              <a:spcAft>
                <a:spcPct val="0"/>
              </a:spcAft>
            </a:pPr>
            <a:r>
              <a:rPr lang="en-US" altLang="en-US" dirty="0" smtClean="0">
                <a:solidFill>
                  <a:srgbClr val="000000"/>
                </a:solidFill>
                <a:latin typeface="Consolas" panose="020B0609020204030204" pitchFamily="49" charset="0"/>
                <a:cs typeface="Consolas" panose="020B0609020204030204" pitchFamily="49" charset="0"/>
              </a:rPr>
              <a:t>}</a:t>
            </a:r>
            <a:endParaRPr lang="en-US" altLang="en-US"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83948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 Failure to Embrace Failure</a:t>
            </a:r>
          </a:p>
        </p:txBody>
      </p:sp>
      <p:sp>
        <p:nvSpPr>
          <p:cNvPr id="6" name="Rectangle 1"/>
          <p:cNvSpPr>
            <a:spLocks noChangeArrowheads="1"/>
          </p:cNvSpPr>
          <p:nvPr/>
        </p:nvSpPr>
        <p:spPr bwMode="auto">
          <a:xfrm>
            <a:off x="750672" y="1212850"/>
            <a:ext cx="11017760" cy="54784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public</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class</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OrderRepository</a:t>
            </a:r>
            <a:endParaRPr kumimoji="0" lang="en-US" altLang="en-US" sz="1400"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private</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readonly</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RetryPolicy</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policy =</a:t>
            </a:r>
            <a:r>
              <a:rPr kumimoji="0" lang="en-US" altLang="en-US" sz="1400" b="0" i="0" u="none" strike="noStrike" cap="none" normalizeH="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aseline="0" dirty="0">
                <a:solidFill>
                  <a:srgbClr val="000000"/>
                </a:solidFill>
                <a:latin typeface="Consolas" panose="020B0609020204030204" pitchFamily="49" charset="0"/>
                <a:cs typeface="Consolas" panose="020B0609020204030204" pitchFamily="49" charset="0"/>
              </a:rPr>
              <a:t> </a:t>
            </a:r>
            <a:r>
              <a:rPr lang="en-US" altLang="en-US" sz="1400" baseline="0" dirty="0" smtClean="0">
                <a:solidFill>
                  <a:srgbClr val="000000"/>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RetryPolicy</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&lt;</a:t>
            </a:r>
            <a:r>
              <a:rPr kumimoji="0" lang="en-US" altLang="en-US" sz="14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SqlDatabaseTransientErrorDetectionStrategy</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&gt;(</a:t>
            </a:r>
            <a:r>
              <a:rPr kumimoji="0" lang="en-US" altLang="en-US" sz="14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RetryStrategy</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.DefaultExponential</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lang="en-US" altLang="en-US" sz="14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public</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OrderRepository</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policy.Retrying</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(sender, </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args</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a:t>
            </a:r>
            <a:r>
              <a:rPr kumimoji="0" lang="en-US" altLang="en-US" sz="1400" b="0" i="0" u="none" strike="noStrike" cap="none" normalizeH="0" dirty="0" smtClean="0">
                <a:ln>
                  <a:noFill/>
                </a:ln>
                <a:solidFill>
                  <a:srgbClr val="2B91AF"/>
                </a:solidFill>
                <a:effectLst/>
                <a:latin typeface="Consolas" panose="020B0609020204030204" pitchFamily="49" charset="0"/>
                <a:cs typeface="Consolas" panose="020B0609020204030204" pitchFamily="49" charset="0"/>
              </a:rPr>
              <a:t> Write log statement</a:t>
            </a:r>
            <a:endPar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public</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void</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Add(</a:t>
            </a:r>
            <a:r>
              <a:rPr kumimoji="0" lang="en-US" altLang="en-US" sz="1400"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Order</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order)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policy.ExecuteAction</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using</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ctx</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OrderDbContext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ctx.Orders.Add</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(order);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ctx.SaveChanges</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lvl="0" defTabSz="914400" eaLnBrk="0" fontAlgn="base" hangingPunct="0">
              <a:spcBef>
                <a:spcPct val="0"/>
              </a:spcBef>
              <a:spcAft>
                <a:spcPct val="0"/>
              </a:spcAft>
            </a:pPr>
            <a:r>
              <a:rPr lang="en-US" altLang="en-US" sz="1400" dirty="0" smtClean="0">
                <a:solidFill>
                  <a:srgbClr val="000000"/>
                </a:solidFill>
                <a:latin typeface="Consolas" panose="020B0609020204030204" pitchFamily="49" charset="0"/>
                <a:cs typeface="Consolas" panose="020B0609020204030204" pitchFamily="49" charset="0"/>
              </a:rPr>
              <a:t>}</a:t>
            </a:r>
            <a:endParaRPr lang="en-US" altLang="en-US" sz="1400" dirty="0">
              <a:solidFill>
                <a:srgbClr val="000000"/>
              </a:solidFill>
              <a:latin typeface="Consolas" panose="020B0609020204030204" pitchFamily="49" charset="0"/>
              <a:cs typeface="Consolas" panose="020B0609020204030204" pitchFamily="49" charset="0"/>
            </a:endParaRPr>
          </a:p>
        </p:txBody>
      </p:sp>
      <p:sp>
        <p:nvSpPr>
          <p:cNvPr id="7" name="Rounded Rectangle 6"/>
          <p:cNvSpPr/>
          <p:nvPr/>
        </p:nvSpPr>
        <p:spPr bwMode="auto">
          <a:xfrm>
            <a:off x="1463409" y="1483944"/>
            <a:ext cx="10122146" cy="779202"/>
          </a:xfrm>
          <a:prstGeom prst="roundRect">
            <a:avLst/>
          </a:prstGeom>
          <a:solidFill>
            <a:srgbClr val="FF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1648871" y="2609184"/>
            <a:ext cx="10515332" cy="1115040"/>
          </a:xfrm>
          <a:prstGeom prst="roundRect">
            <a:avLst/>
          </a:prstGeom>
          <a:solidFill>
            <a:srgbClr val="FF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1908096" y="4367247"/>
            <a:ext cx="9860336" cy="1873185"/>
          </a:xfrm>
          <a:prstGeom prst="roundRect">
            <a:avLst/>
          </a:prstGeom>
          <a:solidFill>
            <a:srgbClr val="FF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a:xfrm>
            <a:off x="5667540" y="5417543"/>
            <a:ext cx="6766616" cy="1477305"/>
          </a:xfrm>
          <a:solidFill>
            <a:schemeClr val="accent4"/>
          </a:solidFill>
        </p:spPr>
        <p:txBody>
          <a:bodyPr/>
          <a:lstStyle/>
          <a:p>
            <a:r>
              <a:rPr lang="en-US" sz="2000" b="1" dirty="0" smtClean="0">
                <a:solidFill>
                  <a:schemeClr val="tx1"/>
                </a:solidFill>
                <a:latin typeface="+mn-lt"/>
              </a:rPr>
              <a:t>Retry Frameworks</a:t>
            </a:r>
          </a:p>
          <a:p>
            <a:pPr lvl="1"/>
            <a:r>
              <a:rPr lang="en-US" dirty="0" smtClean="0">
                <a:solidFill>
                  <a:schemeClr val="tx1"/>
                </a:solidFill>
              </a:rPr>
              <a:t>Transient Fault Handling Application Block / “TOPAZ”</a:t>
            </a:r>
          </a:p>
          <a:p>
            <a:pPr lvl="1"/>
            <a:r>
              <a:rPr lang="en-US" dirty="0" smtClean="0">
                <a:solidFill>
                  <a:schemeClr val="tx1"/>
                </a:solidFill>
              </a:rPr>
              <a:t>EF6</a:t>
            </a:r>
          </a:p>
          <a:p>
            <a:pPr lvl="1"/>
            <a:r>
              <a:rPr lang="en-US" dirty="0" smtClean="0">
                <a:solidFill>
                  <a:schemeClr val="tx1"/>
                </a:solidFill>
              </a:rPr>
              <a:t>Windows Azure Storage Client Library</a:t>
            </a:r>
          </a:p>
        </p:txBody>
      </p:sp>
    </p:spTree>
    <p:extLst>
      <p:ext uri="{BB962C8B-B14F-4D97-AF65-F5344CB8AC3E}">
        <p14:creationId xmlns:p14="http://schemas.microsoft.com/office/powerpoint/2010/main" val="2674168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22" presetClass="entr" presetSubtype="2" fill="hold" grpId="0" nodeType="withEffect">
                                  <p:stCondLst>
                                    <p:cond delay="0"/>
                                  </p:stCondLst>
                                  <p:childTnLst>
                                    <p:set>
                                      <p:cBhvr>
                                        <p:cTn id="30" dur="1" fill="hold">
                                          <p:stCondLst>
                                            <p:cond delay="0"/>
                                          </p:stCondLst>
                                        </p:cTn>
                                        <p:tgtEl>
                                          <p:spTgt spid="3">
                                            <p:bg/>
                                          </p:spTgt>
                                        </p:tgtEl>
                                        <p:attrNameLst>
                                          <p:attrName>style.visibility</p:attrName>
                                        </p:attrNameLst>
                                      </p:cBhvr>
                                      <p:to>
                                        <p:strVal val="visible"/>
                                      </p:to>
                                    </p:set>
                                    <p:animEffect transition="in" filter="wipe(right)">
                                      <p:cBhvr>
                                        <p:cTn id="31" dur="500"/>
                                        <p:tgtEl>
                                          <p:spTgt spid="3">
                                            <p:bg/>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wipe(right)">
                                      <p:cBhvr>
                                        <p:cTn id="34" dur="500"/>
                                        <p:tgtEl>
                                          <p:spTgt spid="3">
                                            <p:txEl>
                                              <p:pRg st="0" end="0"/>
                                            </p:txEl>
                                          </p:spTgt>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wipe(right)">
                                      <p:cBhvr>
                                        <p:cTn id="37" dur="500"/>
                                        <p:tgtEl>
                                          <p:spTgt spid="3">
                                            <p:txEl>
                                              <p:pRg st="1" end="1"/>
                                            </p:txEl>
                                          </p:spTgt>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wipe(right)">
                                      <p:cBhvr>
                                        <p:cTn id="40" dur="500"/>
                                        <p:tgtEl>
                                          <p:spTgt spid="3">
                                            <p:txEl>
                                              <p:pRg st="2" end="2"/>
                                            </p:txEl>
                                          </p:spTgt>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right)">
                                      <p:cBhvr>
                                        <p:cTn id="4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3"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 Failure to Embrace Failure</a:t>
            </a:r>
            <a:endParaRPr lang="en-US" dirty="0"/>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Services </a:t>
            </a:r>
            <a:r>
              <a:rPr lang="en-US" u="sng" dirty="0" smtClean="0"/>
              <a:t>will</a:t>
            </a:r>
            <a:r>
              <a:rPr lang="en-US" dirty="0" smtClean="0"/>
              <a:t> fail</a:t>
            </a:r>
          </a:p>
        </p:txBody>
      </p:sp>
      <p:sp>
        <p:nvSpPr>
          <p:cNvPr id="5" name="Text Placeholder 2"/>
          <p:cNvSpPr txBox="1">
            <a:spLocks/>
          </p:cNvSpPr>
          <p:nvPr/>
        </p:nvSpPr>
        <p:spPr>
          <a:xfrm>
            <a:off x="274638" y="2130425"/>
            <a:ext cx="12161837" cy="2146719"/>
          </a:xfrm>
          <a:prstGeom prst="rect">
            <a:avLst/>
          </a:prstGeom>
        </p:spPr>
        <p:txBody>
          <a:bodyPr vert="horz" wrap="square" lIns="146286" tIns="91429" rIns="146286" bIns="91429" rtlCol="0">
            <a:spAutoFit/>
          </a:bodyPr>
          <a:lstStyle>
            <a:lvl1pPr marL="0"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3900" kern="1200" spc="0" baseline="0">
                <a:solidFill>
                  <a:srgbClr val="00188F"/>
                </a:solidFill>
                <a:latin typeface="+mj-lt"/>
                <a:ea typeface="+mn-ea"/>
                <a:cs typeface="+mn-cs"/>
              </a:defRPr>
            </a:lvl1pPr>
            <a:lvl2pPr marL="0" marR="0" indent="0" algn="l" defTabSz="93262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71"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41"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712"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Scenario</a:t>
            </a:r>
          </a:p>
          <a:p>
            <a:pPr lvl="1"/>
            <a:r>
              <a:rPr lang="en-US" sz="2800" dirty="0" smtClean="0"/>
              <a:t>Single email provider</a:t>
            </a:r>
          </a:p>
          <a:p>
            <a:pPr lvl="1"/>
            <a:r>
              <a:rPr lang="en-US" sz="2800" dirty="0" smtClean="0"/>
              <a:t>Unknown SLA</a:t>
            </a:r>
          </a:p>
          <a:p>
            <a:pPr lvl="1"/>
            <a:r>
              <a:rPr lang="en-US" sz="2800" dirty="0" smtClean="0"/>
              <a:t>Retry strategy – retry until success (infinite)</a:t>
            </a:r>
          </a:p>
        </p:txBody>
      </p:sp>
      <p:sp>
        <p:nvSpPr>
          <p:cNvPr id="6" name="Text Placeholder 2"/>
          <p:cNvSpPr txBox="1">
            <a:spLocks/>
          </p:cNvSpPr>
          <p:nvPr/>
        </p:nvSpPr>
        <p:spPr>
          <a:xfrm>
            <a:off x="302888" y="4449224"/>
            <a:ext cx="12161837" cy="2534518"/>
          </a:xfrm>
          <a:prstGeom prst="rect">
            <a:avLst/>
          </a:prstGeom>
        </p:spPr>
        <p:txBody>
          <a:bodyPr vert="horz" wrap="square" lIns="146286" tIns="91429" rIns="146286" bIns="91429" rtlCol="0">
            <a:spAutoFit/>
          </a:bodyPr>
          <a:lstStyle>
            <a:lvl1pPr marL="0"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3900" kern="1200" spc="0" baseline="0">
                <a:solidFill>
                  <a:srgbClr val="00188F"/>
                </a:solidFill>
                <a:latin typeface="+mj-lt"/>
                <a:ea typeface="+mn-ea"/>
                <a:cs typeface="+mn-cs"/>
              </a:defRPr>
            </a:lvl1pPr>
            <a:lvl2pPr marL="0" marR="0" indent="0" algn="l" defTabSz="93262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71"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41"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712"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What could possibly go wrong?</a:t>
            </a:r>
          </a:p>
          <a:p>
            <a:pPr lvl="1"/>
            <a:r>
              <a:rPr lang="en-US" sz="2800" dirty="0" smtClean="0"/>
              <a:t>Didn’t have a max stop count</a:t>
            </a:r>
          </a:p>
          <a:p>
            <a:pPr lvl="1"/>
            <a:r>
              <a:rPr lang="en-US" sz="2800" dirty="0" smtClean="0"/>
              <a:t>Didn’t have an alternative provider</a:t>
            </a:r>
          </a:p>
          <a:p>
            <a:pPr lvl="1"/>
            <a:r>
              <a:rPr lang="en-US" sz="2800" dirty="0" smtClean="0"/>
              <a:t>Didn’t have a way to measure or enforce an SLA . . . . If the provider offered one.</a:t>
            </a:r>
            <a:endParaRPr lang="en-US" sz="2800" dirty="0"/>
          </a:p>
        </p:txBody>
      </p:sp>
    </p:spTree>
    <p:extLst>
      <p:ext uri="{BB962C8B-B14F-4D97-AF65-F5344CB8AC3E}">
        <p14:creationId xmlns:p14="http://schemas.microsoft.com/office/powerpoint/2010/main" val="4266491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724" y="1173526"/>
            <a:ext cx="6892845" cy="5706979"/>
          </a:xfrm>
          <a:prstGeom prst="rect">
            <a:avLst/>
          </a:prstGeom>
        </p:spPr>
      </p:pic>
      <p:sp>
        <p:nvSpPr>
          <p:cNvPr id="2" name="Title 1"/>
          <p:cNvSpPr>
            <a:spLocks noGrp="1"/>
          </p:cNvSpPr>
          <p:nvPr>
            <p:ph type="title"/>
          </p:nvPr>
        </p:nvSpPr>
        <p:spPr/>
        <p:txBody>
          <a:bodyPr/>
          <a:lstStyle/>
          <a:p>
            <a:r>
              <a:rPr lang="en-US" dirty="0"/>
              <a:t>#5 – Failure to Embrace Failure</a:t>
            </a:r>
          </a:p>
        </p:txBody>
      </p:sp>
      <p:sp>
        <p:nvSpPr>
          <p:cNvPr id="3" name="Text Placeholder 2"/>
          <p:cNvSpPr>
            <a:spLocks noGrp="1"/>
          </p:cNvSpPr>
          <p:nvPr>
            <p:ph type="body" sz="quarter" idx="10"/>
          </p:nvPr>
        </p:nvSpPr>
        <p:spPr>
          <a:xfrm>
            <a:off x="274638" y="1212850"/>
            <a:ext cx="7223745" cy="1672743"/>
          </a:xfrm>
        </p:spPr>
        <p:txBody>
          <a:bodyPr/>
          <a:lstStyle/>
          <a:p>
            <a:r>
              <a:rPr lang="en-US" dirty="0" smtClean="0"/>
              <a:t>Constrain the Retry</a:t>
            </a:r>
          </a:p>
          <a:p>
            <a:pPr lvl="1"/>
            <a:r>
              <a:rPr lang="en-US" sz="2800" dirty="0" smtClean="0"/>
              <a:t>Involve a human</a:t>
            </a:r>
          </a:p>
          <a:p>
            <a:pPr lvl="1"/>
            <a:r>
              <a:rPr lang="en-US" sz="2800" dirty="0" smtClean="0"/>
              <a:t>Implement a circuit breaker pattern</a:t>
            </a:r>
            <a:endParaRPr lang="en-US" sz="2800" dirty="0"/>
          </a:p>
        </p:txBody>
      </p:sp>
      <p:sp>
        <p:nvSpPr>
          <p:cNvPr id="4" name="TextBox 3"/>
          <p:cNvSpPr txBox="1"/>
          <p:nvPr/>
        </p:nvSpPr>
        <p:spPr>
          <a:xfrm>
            <a:off x="274638" y="4685969"/>
            <a:ext cx="4754892" cy="1292662"/>
          </a:xfrm>
          <a:prstGeom prst="rect">
            <a:avLst/>
          </a:prstGeom>
          <a:noFill/>
        </p:spPr>
        <p:txBody>
          <a:bodyPr wrap="square" lIns="182880" tIns="146304" rIns="182880" bIns="146304" rtlCol="0">
            <a:spAutoFit/>
          </a:bodyPr>
          <a:lstStyle/>
          <a:p>
            <a:pPr>
              <a:lnSpc>
                <a:spcPct val="90000"/>
              </a:lnSpc>
            </a:pPr>
            <a:r>
              <a:rPr lang="en-US" sz="2400" dirty="0" smtClean="0">
                <a:gradFill>
                  <a:gsLst>
                    <a:gs pos="2917">
                      <a:schemeClr val="tx1"/>
                    </a:gs>
                    <a:gs pos="30000">
                      <a:schemeClr val="tx1"/>
                    </a:gs>
                  </a:gsLst>
                  <a:lin ang="5400000" scaled="0"/>
                </a:gradFill>
              </a:rPr>
              <a:t>More on Circuit Breaker pattern from </a:t>
            </a:r>
            <a:r>
              <a:rPr lang="en-US" sz="2400" b="1" dirty="0" smtClean="0">
                <a:gradFill>
                  <a:gsLst>
                    <a:gs pos="2917">
                      <a:schemeClr val="tx1"/>
                    </a:gs>
                    <a:gs pos="30000">
                      <a:schemeClr val="tx1"/>
                    </a:gs>
                  </a:gsLst>
                  <a:lin ang="5400000" scaled="0"/>
                </a:gradFill>
              </a:rPr>
              <a:t>Pattern’s &amp; Practices </a:t>
            </a:r>
            <a:r>
              <a:rPr lang="en-US" sz="2400" dirty="0" smtClean="0">
                <a:gradFill>
                  <a:gsLst>
                    <a:gs pos="2917">
                      <a:schemeClr val="tx1"/>
                    </a:gs>
                    <a:gs pos="30000">
                      <a:schemeClr val="tx1"/>
                    </a:gs>
                  </a:gsLst>
                  <a:lin ang="5400000" scaled="0"/>
                </a:gradFill>
              </a:rPr>
              <a:t>- </a:t>
            </a:r>
            <a:r>
              <a:rPr lang="en-US" sz="2400" dirty="0">
                <a:hlinkClick r:id="rId4"/>
              </a:rPr>
              <a:t>http://</a:t>
            </a:r>
            <a:r>
              <a:rPr lang="en-US" sz="2400" dirty="0" smtClean="0">
                <a:hlinkClick r:id="rId4"/>
              </a:rPr>
              <a:t>mcollier.net/1eCyTDu</a:t>
            </a:r>
            <a:r>
              <a:rPr lang="en-US" sz="2400" dirty="0" smtClean="0"/>
              <a:t> </a:t>
            </a:r>
            <a:endParaRPr lang="en-US" sz="2400" dirty="0"/>
          </a:p>
        </p:txBody>
      </p:sp>
    </p:spTree>
    <p:extLst>
      <p:ext uri="{BB962C8B-B14F-4D97-AF65-F5344CB8AC3E}">
        <p14:creationId xmlns:p14="http://schemas.microsoft.com/office/powerpoint/2010/main" val="375691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 Failure to Embrace Failure</a:t>
            </a:r>
            <a:endParaRPr lang="en-US" dirty="0"/>
          </a:p>
        </p:txBody>
      </p:sp>
      <p:sp>
        <p:nvSpPr>
          <p:cNvPr id="3" name="Text Placeholder 2"/>
          <p:cNvSpPr>
            <a:spLocks noGrp="1"/>
          </p:cNvSpPr>
          <p:nvPr>
            <p:ph type="body" sz="quarter" idx="10"/>
          </p:nvPr>
        </p:nvSpPr>
        <p:spPr>
          <a:xfrm>
            <a:off x="1" y="1212850"/>
            <a:ext cx="12436474" cy="1063346"/>
          </a:xfrm>
        </p:spPr>
        <p:txBody>
          <a:bodyPr/>
          <a:lstStyle/>
          <a:p>
            <a:pPr algn="ctr"/>
            <a:r>
              <a:rPr lang="en-US" dirty="0" smtClean="0"/>
              <a:t>“Our site can’t go down. 100% uptime is the requirement.”</a:t>
            </a:r>
          </a:p>
          <a:p>
            <a:pPr lvl="1" algn="ctr"/>
            <a:endParaRPr lang="en-US" dirty="0"/>
          </a:p>
        </p:txBody>
      </p:sp>
      <p:pic>
        <p:nvPicPr>
          <p:cNvPr id="4098" name="Picture 2" descr="http://hollywoodeastconnection.com/wp-content/uploads/2012/08/Soup-Naz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80" y="1942799"/>
            <a:ext cx="3950164" cy="49377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8840" y="4960286"/>
            <a:ext cx="3950163" cy="1957459"/>
          </a:xfrm>
          <a:prstGeom prst="rect">
            <a:avLst/>
          </a:prstGeom>
          <a:noFill/>
        </p:spPr>
        <p:txBody>
          <a:bodyPr wrap="square" lIns="182880" tIns="146304" rIns="182880" bIns="146304" rtlCol="0">
            <a:spAutoFit/>
          </a:bodyPr>
          <a:lstStyle/>
          <a:p>
            <a:pPr algn="ctr">
              <a:lnSpc>
                <a:spcPct val="90000"/>
              </a:lnSpc>
            </a:pPr>
            <a:r>
              <a:rPr lang="en-US" sz="4000" b="1" dirty="0" smtClean="0">
                <a:solidFill>
                  <a:srgbClr val="FF0000"/>
                </a:solidFill>
                <a:effectLst>
                  <a:outerShdw blurRad="38100" dist="38100" dir="2700000" algn="tl">
                    <a:srgbClr val="000000">
                      <a:alpha val="43137"/>
                    </a:srgbClr>
                  </a:outerShdw>
                </a:effectLst>
              </a:rPr>
              <a:t>NO CLOUD </a:t>
            </a:r>
          </a:p>
          <a:p>
            <a:pPr algn="ctr">
              <a:lnSpc>
                <a:spcPct val="90000"/>
              </a:lnSpc>
            </a:pPr>
            <a:endParaRPr lang="en-US" sz="4000" b="1" dirty="0">
              <a:solidFill>
                <a:srgbClr val="FF0000"/>
              </a:solidFill>
              <a:effectLst>
                <a:outerShdw blurRad="38100" dist="38100" dir="2700000" algn="tl">
                  <a:srgbClr val="000000">
                    <a:alpha val="43137"/>
                  </a:srgbClr>
                </a:outerShdw>
              </a:effectLst>
            </a:endParaRPr>
          </a:p>
          <a:p>
            <a:pPr algn="ctr">
              <a:lnSpc>
                <a:spcPct val="90000"/>
              </a:lnSpc>
            </a:pPr>
            <a:r>
              <a:rPr lang="en-US" sz="4000" b="1" dirty="0" smtClean="0">
                <a:solidFill>
                  <a:srgbClr val="FF0000"/>
                </a:solidFill>
                <a:effectLst>
                  <a:outerShdw blurRad="38100" dist="38100" dir="2700000" algn="tl">
                    <a:srgbClr val="000000">
                      <a:alpha val="43137"/>
                    </a:srgbClr>
                  </a:outerShdw>
                </a:effectLst>
              </a:rPr>
              <a:t>FOR YOU!</a:t>
            </a:r>
          </a:p>
        </p:txBody>
      </p:sp>
      <p:pic>
        <p:nvPicPr>
          <p:cNvPr id="4102" name="Picture 6" descr="The Netflix Tech Blog"/>
          <p:cNvPicPr>
            <a:picLocks noChangeAspect="1" noChangeArrowheads="1"/>
          </p:cNvPicPr>
          <p:nvPr/>
        </p:nvPicPr>
        <p:blipFill rotWithShape="1">
          <a:blip r:embed="rId4">
            <a:extLst>
              <a:ext uri="{28A0092B-C50C-407E-A947-70E740481C1C}">
                <a14:useLocalDpi xmlns:a14="http://schemas.microsoft.com/office/drawing/2010/main" val="0"/>
              </a:ext>
            </a:extLst>
          </a:blip>
          <a:srcRect r="80174"/>
          <a:stretch/>
        </p:blipFill>
        <p:spPr bwMode="auto">
          <a:xfrm>
            <a:off x="6381032" y="2847141"/>
            <a:ext cx="2578802" cy="11310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132627" y="3977820"/>
            <a:ext cx="4754828" cy="627864"/>
          </a:xfrm>
          <a:prstGeom prst="rect">
            <a:avLst/>
          </a:prstGeom>
          <a:noFill/>
        </p:spPr>
        <p:txBody>
          <a:bodyPr wrap="square" lIns="182880" tIns="146304" rIns="182880" bIns="146304" rtlCol="0">
            <a:spAutoFit/>
          </a:bodyPr>
          <a:lstStyle/>
          <a:p>
            <a:pPr>
              <a:lnSpc>
                <a:spcPct val="90000"/>
              </a:lnSpc>
            </a:pPr>
            <a:r>
              <a:rPr lang="en-US" sz="2400" dirty="0" smtClean="0">
                <a:gradFill>
                  <a:gsLst>
                    <a:gs pos="2917">
                      <a:schemeClr val="tx1"/>
                    </a:gs>
                    <a:gs pos="30000">
                      <a:schemeClr val="tx1"/>
                    </a:gs>
                  </a:gsLst>
                  <a:lin ang="5400000" scaled="0"/>
                </a:gradFill>
              </a:rPr>
              <a:t>. . . This is hard, and expensive.</a:t>
            </a:r>
          </a:p>
        </p:txBody>
      </p:sp>
      <p:sp>
        <p:nvSpPr>
          <p:cNvPr id="11" name="TextBox 10"/>
          <p:cNvSpPr txBox="1"/>
          <p:nvPr/>
        </p:nvSpPr>
        <p:spPr>
          <a:xfrm>
            <a:off x="7349546" y="5458883"/>
            <a:ext cx="4537909" cy="960263"/>
          </a:xfrm>
          <a:prstGeom prst="rect">
            <a:avLst/>
          </a:prstGeom>
          <a:noFill/>
        </p:spPr>
        <p:txBody>
          <a:bodyPr wrap="square" lIns="182880" tIns="146304" rIns="182880" bIns="146304" rtlCol="0">
            <a:spAutoFit/>
          </a:bodyPr>
          <a:lstStyle/>
          <a:p>
            <a:pPr>
              <a:lnSpc>
                <a:spcPct val="90000"/>
              </a:lnSpc>
            </a:pPr>
            <a:r>
              <a:rPr lang="en-US" sz="4800" dirty="0" smtClean="0">
                <a:solidFill>
                  <a:schemeClr val="accent3"/>
                </a:solidFill>
              </a:rPr>
              <a:t>Cost</a:t>
            </a:r>
            <a:r>
              <a:rPr lang="en-US" sz="4800" dirty="0" smtClean="0">
                <a:gradFill>
                  <a:gsLst>
                    <a:gs pos="2917">
                      <a:schemeClr val="tx1"/>
                    </a:gs>
                    <a:gs pos="30000">
                      <a:schemeClr val="tx1"/>
                    </a:gs>
                  </a:gsLst>
                  <a:lin ang="5400000" scaled="0"/>
                </a:gradFill>
              </a:rPr>
              <a:t> vs. </a:t>
            </a:r>
            <a:r>
              <a:rPr lang="en-US" sz="4800" dirty="0" smtClean="0">
                <a:solidFill>
                  <a:srgbClr val="FF0000"/>
                </a:solidFill>
              </a:rPr>
              <a:t>Impact</a:t>
            </a:r>
          </a:p>
        </p:txBody>
      </p:sp>
    </p:spTree>
    <p:extLst>
      <p:ext uri="{BB962C8B-B14F-4D97-AF65-F5344CB8AC3E}">
        <p14:creationId xmlns:p14="http://schemas.microsoft.com/office/powerpoint/2010/main" val="964316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 Poor or No Scale Strategy</a:t>
            </a:r>
            <a:endParaRPr lang="en-US" dirty="0"/>
          </a:p>
        </p:txBody>
      </p:sp>
      <p:sp>
        <p:nvSpPr>
          <p:cNvPr id="3" name="Text Placeholder 2"/>
          <p:cNvSpPr>
            <a:spLocks noGrp="1"/>
          </p:cNvSpPr>
          <p:nvPr>
            <p:ph type="body" sz="quarter" idx="10"/>
          </p:nvPr>
        </p:nvSpPr>
        <p:spPr>
          <a:xfrm>
            <a:off x="274638" y="1212850"/>
            <a:ext cx="11887200" cy="724792"/>
          </a:xfrm>
        </p:spPr>
        <p:txBody>
          <a:bodyPr/>
          <a:lstStyle/>
          <a:p>
            <a:r>
              <a:rPr lang="en-US" dirty="0" smtClean="0"/>
              <a:t>What is wrong here?</a:t>
            </a:r>
            <a:endParaRPr lang="en-US" dirty="0"/>
          </a:p>
        </p:txBody>
      </p:sp>
      <p:pic>
        <p:nvPicPr>
          <p:cNvPr id="5"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8498" y="2648590"/>
            <a:ext cx="1874402" cy="15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0"/>
          <p:cNvSpPr txBox="1">
            <a:spLocks noChangeArrowheads="1"/>
          </p:cNvSpPr>
          <p:nvPr/>
        </p:nvSpPr>
        <p:spPr bwMode="auto">
          <a:xfrm>
            <a:off x="3838498" y="2308555"/>
            <a:ext cx="187440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web role</a:t>
            </a:r>
          </a:p>
        </p:txBody>
      </p:sp>
      <p:pic>
        <p:nvPicPr>
          <p:cNvPr id="7"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3034" y="2648590"/>
            <a:ext cx="1874402" cy="15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0"/>
          <p:cNvSpPr txBox="1">
            <a:spLocks noChangeArrowheads="1"/>
          </p:cNvSpPr>
          <p:nvPr/>
        </p:nvSpPr>
        <p:spPr bwMode="auto">
          <a:xfrm>
            <a:off x="6033034" y="2308555"/>
            <a:ext cx="187440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web role</a:t>
            </a:r>
          </a:p>
        </p:txBody>
      </p:sp>
      <p:pic>
        <p:nvPicPr>
          <p:cNvPr id="9"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38091" y="4546840"/>
            <a:ext cx="1837396" cy="15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2"/>
          <p:cNvSpPr txBox="1">
            <a:spLocks noChangeArrowheads="1"/>
          </p:cNvSpPr>
          <p:nvPr/>
        </p:nvSpPr>
        <p:spPr bwMode="auto">
          <a:xfrm>
            <a:off x="4759521" y="6054545"/>
            <a:ext cx="21945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smtClean="0">
                <a:solidFill>
                  <a:srgbClr val="00ABEC"/>
                </a:solidFill>
              </a:rPr>
              <a:t>WASABi Auto-</a:t>
            </a:r>
            <a:r>
              <a:rPr lang="en-US" altLang="en-US" dirty="0" err="1" smtClean="0">
                <a:solidFill>
                  <a:srgbClr val="00ABEC"/>
                </a:solidFill>
              </a:rPr>
              <a:t>Scaler</a:t>
            </a:r>
            <a:r>
              <a:rPr lang="en-US" altLang="en-US" dirty="0" smtClean="0">
                <a:solidFill>
                  <a:srgbClr val="00ABEC"/>
                </a:solidFill>
              </a:rPr>
              <a:t> worker </a:t>
            </a:r>
            <a:r>
              <a:rPr lang="en-US" altLang="en-US" dirty="0">
                <a:solidFill>
                  <a:srgbClr val="00ABEC"/>
                </a:solidFill>
              </a:rPr>
              <a:t>role</a:t>
            </a:r>
          </a:p>
        </p:txBody>
      </p:sp>
      <p:sp>
        <p:nvSpPr>
          <p:cNvPr id="11" name="Rectangle 10"/>
          <p:cNvSpPr/>
          <p:nvPr/>
        </p:nvSpPr>
        <p:spPr bwMode="auto">
          <a:xfrm>
            <a:off x="3292189" y="2308555"/>
            <a:ext cx="5394901" cy="4392046"/>
          </a:xfrm>
          <a:prstGeom prst="rect">
            <a:avLst/>
          </a:prstGeom>
          <a:noFill/>
          <a:ln w="28575">
            <a:solidFill>
              <a:srgbClr val="00ABE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8687089" y="2308555"/>
            <a:ext cx="3017487" cy="627864"/>
          </a:xfrm>
          <a:prstGeom prst="rect">
            <a:avLst/>
          </a:prstGeom>
          <a:noFill/>
        </p:spPr>
        <p:txBody>
          <a:bodyPr wrap="square" lIns="182880" tIns="146304" rIns="182880" bIns="146304" rtlCol="0">
            <a:spAutoFit/>
          </a:bodyPr>
          <a:lstStyle/>
          <a:p>
            <a:pPr>
              <a:lnSpc>
                <a:spcPct val="90000"/>
              </a:lnSpc>
            </a:pPr>
            <a:r>
              <a:rPr lang="en-US" sz="2400" dirty="0">
                <a:solidFill>
                  <a:srgbClr val="00ABEC"/>
                </a:solidFill>
              </a:rPr>
              <a:t>c</a:t>
            </a:r>
            <a:r>
              <a:rPr lang="en-US" sz="2400" dirty="0" smtClean="0">
                <a:solidFill>
                  <a:srgbClr val="00ABEC"/>
                </a:solidFill>
              </a:rPr>
              <a:t>razy.cloudapp.net</a:t>
            </a:r>
          </a:p>
        </p:txBody>
      </p:sp>
    </p:spTree>
    <p:extLst>
      <p:ext uri="{BB962C8B-B14F-4D97-AF65-F5344CB8AC3E}">
        <p14:creationId xmlns:p14="http://schemas.microsoft.com/office/powerpoint/2010/main" val="305492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 Poor or No Scale Strategy</a:t>
            </a:r>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Include </a:t>
            </a:r>
            <a:r>
              <a:rPr lang="en-US" dirty="0" err="1" smtClean="0"/>
              <a:t>scaler</a:t>
            </a:r>
            <a:r>
              <a:rPr lang="en-US" dirty="0" smtClean="0"/>
              <a:t> in a separate cloud service</a:t>
            </a:r>
            <a:endParaRPr lang="en-US" dirty="0"/>
          </a:p>
        </p:txBody>
      </p:sp>
      <p:pic>
        <p:nvPicPr>
          <p:cNvPr id="5"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8498" y="2648590"/>
            <a:ext cx="1874402" cy="15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0"/>
          <p:cNvSpPr txBox="1">
            <a:spLocks noChangeArrowheads="1"/>
          </p:cNvSpPr>
          <p:nvPr/>
        </p:nvSpPr>
        <p:spPr bwMode="auto">
          <a:xfrm>
            <a:off x="3838498" y="2308555"/>
            <a:ext cx="187440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web role</a:t>
            </a:r>
          </a:p>
        </p:txBody>
      </p:sp>
      <p:pic>
        <p:nvPicPr>
          <p:cNvPr id="7"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3034" y="2648590"/>
            <a:ext cx="1874402" cy="15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0"/>
          <p:cNvSpPr txBox="1">
            <a:spLocks noChangeArrowheads="1"/>
          </p:cNvSpPr>
          <p:nvPr/>
        </p:nvSpPr>
        <p:spPr bwMode="auto">
          <a:xfrm>
            <a:off x="6033034" y="2308555"/>
            <a:ext cx="187440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ABEC"/>
                </a:solidFill>
              </a:rPr>
              <a:t>web role</a:t>
            </a:r>
          </a:p>
        </p:txBody>
      </p:sp>
      <p:sp>
        <p:nvSpPr>
          <p:cNvPr id="11" name="Rectangle 10"/>
          <p:cNvSpPr/>
          <p:nvPr/>
        </p:nvSpPr>
        <p:spPr bwMode="auto">
          <a:xfrm>
            <a:off x="3292189" y="2308555"/>
            <a:ext cx="5394901" cy="2103097"/>
          </a:xfrm>
          <a:prstGeom prst="rect">
            <a:avLst/>
          </a:prstGeom>
          <a:noFill/>
          <a:ln w="28575">
            <a:solidFill>
              <a:srgbClr val="00ABE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38091" y="4546840"/>
            <a:ext cx="1837396" cy="15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52"/>
          <p:cNvSpPr txBox="1">
            <a:spLocks noChangeArrowheads="1"/>
          </p:cNvSpPr>
          <p:nvPr/>
        </p:nvSpPr>
        <p:spPr bwMode="auto">
          <a:xfrm>
            <a:off x="4765731" y="6051991"/>
            <a:ext cx="21821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smtClean="0">
                <a:solidFill>
                  <a:srgbClr val="00ABEC"/>
                </a:solidFill>
              </a:rPr>
              <a:t>WASABi Auto-</a:t>
            </a:r>
            <a:r>
              <a:rPr lang="en-US" altLang="en-US" dirty="0" err="1" smtClean="0">
                <a:solidFill>
                  <a:srgbClr val="00ABEC"/>
                </a:solidFill>
              </a:rPr>
              <a:t>Scaler</a:t>
            </a:r>
            <a:r>
              <a:rPr lang="en-US" altLang="en-US" dirty="0" smtClean="0">
                <a:solidFill>
                  <a:srgbClr val="00ABEC"/>
                </a:solidFill>
              </a:rPr>
              <a:t> worker </a:t>
            </a:r>
            <a:r>
              <a:rPr lang="en-US" altLang="en-US" dirty="0">
                <a:solidFill>
                  <a:srgbClr val="00ABEC"/>
                </a:solidFill>
              </a:rPr>
              <a:t>role</a:t>
            </a:r>
          </a:p>
        </p:txBody>
      </p:sp>
      <p:sp>
        <p:nvSpPr>
          <p:cNvPr id="16" name="Rectangle 15"/>
          <p:cNvSpPr/>
          <p:nvPr/>
        </p:nvSpPr>
        <p:spPr bwMode="auto">
          <a:xfrm>
            <a:off x="4663774" y="4524595"/>
            <a:ext cx="2468853" cy="2176006"/>
          </a:xfrm>
          <a:prstGeom prst="rect">
            <a:avLst/>
          </a:prstGeom>
          <a:noFill/>
          <a:ln w="28575">
            <a:solidFill>
              <a:srgbClr val="00ABE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8687089" y="2308555"/>
            <a:ext cx="3017487" cy="627864"/>
          </a:xfrm>
          <a:prstGeom prst="rect">
            <a:avLst/>
          </a:prstGeom>
          <a:noFill/>
        </p:spPr>
        <p:txBody>
          <a:bodyPr wrap="square" lIns="182880" tIns="146304" rIns="182880" bIns="146304" rtlCol="0">
            <a:spAutoFit/>
          </a:bodyPr>
          <a:lstStyle/>
          <a:p>
            <a:pPr>
              <a:lnSpc>
                <a:spcPct val="90000"/>
              </a:lnSpc>
            </a:pPr>
            <a:r>
              <a:rPr lang="en-US" sz="2400" dirty="0">
                <a:solidFill>
                  <a:srgbClr val="00ABEC"/>
                </a:solidFill>
              </a:rPr>
              <a:t>c</a:t>
            </a:r>
            <a:r>
              <a:rPr lang="en-US" sz="2400" dirty="0" smtClean="0">
                <a:solidFill>
                  <a:srgbClr val="00ABEC"/>
                </a:solidFill>
              </a:rPr>
              <a:t>razy.cloudapp.net</a:t>
            </a:r>
          </a:p>
        </p:txBody>
      </p:sp>
      <p:sp>
        <p:nvSpPr>
          <p:cNvPr id="18" name="TextBox 17"/>
          <p:cNvSpPr txBox="1"/>
          <p:nvPr/>
        </p:nvSpPr>
        <p:spPr>
          <a:xfrm>
            <a:off x="7120207" y="6218386"/>
            <a:ext cx="3669980" cy="627864"/>
          </a:xfrm>
          <a:prstGeom prst="rect">
            <a:avLst/>
          </a:prstGeom>
          <a:noFill/>
        </p:spPr>
        <p:txBody>
          <a:bodyPr wrap="square" lIns="182880" tIns="146304" rIns="182880" bIns="146304" rtlCol="0">
            <a:spAutoFit/>
          </a:bodyPr>
          <a:lstStyle/>
          <a:p>
            <a:pPr>
              <a:lnSpc>
                <a:spcPct val="90000"/>
              </a:lnSpc>
            </a:pPr>
            <a:r>
              <a:rPr lang="en-US" sz="2400" dirty="0">
                <a:solidFill>
                  <a:srgbClr val="00ABEC"/>
                </a:solidFill>
              </a:rPr>
              <a:t>c</a:t>
            </a:r>
            <a:r>
              <a:rPr lang="en-US" sz="2400" dirty="0" smtClean="0">
                <a:solidFill>
                  <a:srgbClr val="00ABEC"/>
                </a:solidFill>
              </a:rPr>
              <a:t>razy-scale.cloudapp.net</a:t>
            </a:r>
          </a:p>
        </p:txBody>
      </p:sp>
    </p:spTree>
    <p:extLst>
      <p:ext uri="{BB962C8B-B14F-4D97-AF65-F5344CB8AC3E}">
        <p14:creationId xmlns:p14="http://schemas.microsoft.com/office/powerpoint/2010/main" val="618196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 Poor or No Scale Strategy</a:t>
            </a:r>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Include </a:t>
            </a:r>
            <a:r>
              <a:rPr lang="en-US" dirty="0" err="1" smtClean="0"/>
              <a:t>scaler</a:t>
            </a:r>
            <a:r>
              <a:rPr lang="en-US" dirty="0" smtClean="0"/>
              <a:t> in a separate cloud service</a:t>
            </a:r>
            <a:endParaRPr lang="en-US" dirty="0"/>
          </a:p>
        </p:txBody>
      </p:sp>
      <p:pic>
        <p:nvPicPr>
          <p:cNvPr id="5122" name="Picture 2" descr="http://www.paraleap.com/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871" y="5879831"/>
            <a:ext cx="3215050" cy="954468"/>
          </a:xfrm>
          <a:prstGeom prst="rect">
            <a:avLst/>
          </a:prstGeom>
          <a:solidFill>
            <a:schemeClr val="tx1"/>
          </a:solidFill>
        </p:spPr>
      </p:pic>
      <p:pic>
        <p:nvPicPr>
          <p:cNvPr id="4" name="Picture 3"/>
          <p:cNvPicPr>
            <a:picLocks noChangeAspect="1"/>
          </p:cNvPicPr>
          <p:nvPr/>
        </p:nvPicPr>
        <p:blipFill>
          <a:blip r:embed="rId4"/>
          <a:stretch>
            <a:fillRect/>
          </a:stretch>
        </p:blipFill>
        <p:spPr>
          <a:xfrm>
            <a:off x="5015350" y="2308554"/>
            <a:ext cx="6822425" cy="320036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6102" y="2307852"/>
            <a:ext cx="4821003" cy="3932580"/>
          </a:xfrm>
          <a:prstGeom prst="rect">
            <a:avLst/>
          </a:prstGeom>
        </p:spPr>
      </p:pic>
    </p:spTree>
    <p:extLst>
      <p:ext uri="{BB962C8B-B14F-4D97-AF65-F5344CB8AC3E}">
        <p14:creationId xmlns:p14="http://schemas.microsoft.com/office/powerpoint/2010/main" val="3980054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 Poor or No Scale Strategy</a:t>
            </a:r>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“Azure will auto-scale when we’re busy”</a:t>
            </a:r>
          </a:p>
        </p:txBody>
      </p:sp>
      <p:sp>
        <p:nvSpPr>
          <p:cNvPr id="6" name="TextBox 5"/>
          <p:cNvSpPr txBox="1"/>
          <p:nvPr/>
        </p:nvSpPr>
        <p:spPr>
          <a:xfrm>
            <a:off x="274638" y="1937642"/>
            <a:ext cx="11887199" cy="960263"/>
          </a:xfrm>
          <a:prstGeom prst="rect">
            <a:avLst/>
          </a:prstGeom>
          <a:noFill/>
        </p:spPr>
        <p:txBody>
          <a:bodyPr wrap="square" lIns="182880" tIns="146304" rIns="182880" bIns="146304" rtlCol="0">
            <a:spAutoFit/>
          </a:bodyPr>
          <a:lstStyle/>
          <a:p>
            <a:pPr algn="ctr">
              <a:lnSpc>
                <a:spcPct val="90000"/>
              </a:lnSpc>
            </a:pPr>
            <a:r>
              <a:rPr lang="en-US" sz="4800" dirty="0" smtClean="0">
                <a:solidFill>
                  <a:srgbClr val="FF0000"/>
                </a:solidFill>
              </a:rPr>
              <a:t>FALSE</a:t>
            </a:r>
          </a:p>
        </p:txBody>
      </p:sp>
      <p:pic>
        <p:nvPicPr>
          <p:cNvPr id="8" name="Picture 7"/>
          <p:cNvPicPr>
            <a:picLocks noChangeAspect="1"/>
          </p:cNvPicPr>
          <p:nvPr/>
        </p:nvPicPr>
        <p:blipFill>
          <a:blip r:embed="rId3"/>
          <a:stretch>
            <a:fillRect/>
          </a:stretch>
        </p:blipFill>
        <p:spPr>
          <a:xfrm>
            <a:off x="332383" y="2855217"/>
            <a:ext cx="5910243" cy="3660539"/>
          </a:xfrm>
          <a:prstGeom prst="rect">
            <a:avLst/>
          </a:prstGeom>
          <a:ln>
            <a:noFill/>
          </a:ln>
          <a:effectLst>
            <a:outerShdw blurRad="292100" dist="139700" dir="2700000" algn="tl" rotWithShape="0">
              <a:srgbClr val="333333">
                <a:alpha val="65000"/>
              </a:srgbClr>
            </a:outerShdw>
          </a:effectLst>
        </p:spPr>
      </p:pic>
      <p:pic>
        <p:nvPicPr>
          <p:cNvPr id="20"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64139" y="3040067"/>
            <a:ext cx="3141480" cy="328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332383" y="6515756"/>
            <a:ext cx="5910243"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Instrumentation</a:t>
            </a:r>
          </a:p>
        </p:txBody>
      </p:sp>
      <p:sp>
        <p:nvSpPr>
          <p:cNvPr id="22" name="TextBox 21"/>
          <p:cNvSpPr txBox="1"/>
          <p:nvPr/>
        </p:nvSpPr>
        <p:spPr>
          <a:xfrm>
            <a:off x="7938106" y="6201824"/>
            <a:ext cx="3067513"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Logs</a:t>
            </a:r>
          </a:p>
        </p:txBody>
      </p:sp>
    </p:spTree>
    <p:extLst>
      <p:ext uri="{BB962C8B-B14F-4D97-AF65-F5344CB8AC3E}">
        <p14:creationId xmlns:p14="http://schemas.microsoft.com/office/powerpoint/2010/main" val="582059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 Poor or No Scale Strategy</a:t>
            </a:r>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smtClean="0"/>
              <a:t>“Azure will auto-scale when we’re busy”</a:t>
            </a:r>
          </a:p>
        </p:txBody>
      </p:sp>
      <p:sp>
        <p:nvSpPr>
          <p:cNvPr id="6" name="TextBox 5"/>
          <p:cNvSpPr txBox="1"/>
          <p:nvPr/>
        </p:nvSpPr>
        <p:spPr>
          <a:xfrm>
            <a:off x="274638" y="1937642"/>
            <a:ext cx="11887199" cy="960263"/>
          </a:xfrm>
          <a:prstGeom prst="rect">
            <a:avLst/>
          </a:prstGeom>
          <a:noFill/>
        </p:spPr>
        <p:txBody>
          <a:bodyPr wrap="square" lIns="182880" tIns="146304" rIns="182880" bIns="146304" rtlCol="0">
            <a:spAutoFit/>
          </a:bodyPr>
          <a:lstStyle/>
          <a:p>
            <a:pPr algn="ctr">
              <a:lnSpc>
                <a:spcPct val="90000"/>
              </a:lnSpc>
            </a:pPr>
            <a:r>
              <a:rPr lang="en-US" sz="4800" dirty="0" smtClean="0">
                <a:solidFill>
                  <a:srgbClr val="FF0000"/>
                </a:solidFill>
              </a:rPr>
              <a:t>FALSE</a:t>
            </a:r>
          </a:p>
        </p:txBody>
      </p:sp>
      <p:pic>
        <p:nvPicPr>
          <p:cNvPr id="9"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2484" y="2957926"/>
            <a:ext cx="1205558" cy="9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5188" y="2957926"/>
            <a:ext cx="1205558" cy="9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8836" y="2957926"/>
            <a:ext cx="1205558" cy="9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56562" y="5390642"/>
            <a:ext cx="1205558" cy="9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9266" y="5390642"/>
            <a:ext cx="1205558" cy="9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2914" y="5390642"/>
            <a:ext cx="1205558" cy="9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15618" y="5390641"/>
            <a:ext cx="1205558" cy="9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4298018" y="3945815"/>
            <a:ext cx="3978262"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33% hit</a:t>
            </a:r>
          </a:p>
        </p:txBody>
      </p:sp>
      <p:sp>
        <p:nvSpPr>
          <p:cNvPr id="17" name="TextBox 16"/>
          <p:cNvSpPr txBox="1"/>
          <p:nvPr/>
        </p:nvSpPr>
        <p:spPr>
          <a:xfrm>
            <a:off x="3756561" y="6373952"/>
            <a:ext cx="5318295"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25% hit</a:t>
            </a:r>
          </a:p>
        </p:txBody>
      </p:sp>
      <p:sp>
        <p:nvSpPr>
          <p:cNvPr id="20" name="TextBox 19"/>
          <p:cNvSpPr txBox="1"/>
          <p:nvPr/>
        </p:nvSpPr>
        <p:spPr>
          <a:xfrm>
            <a:off x="5159765" y="5143164"/>
            <a:ext cx="1188707" cy="1625060"/>
          </a:xfrm>
          <a:prstGeom prst="rect">
            <a:avLst/>
          </a:prstGeom>
          <a:noFill/>
        </p:spPr>
        <p:txBody>
          <a:bodyPr wrap="square" lIns="182880" tIns="146304" rIns="182880" bIns="146304" rtlCol="0">
            <a:spAutoFit/>
          </a:bodyPr>
          <a:lstStyle/>
          <a:p>
            <a:pPr>
              <a:lnSpc>
                <a:spcPct val="90000"/>
              </a:lnSpc>
            </a:pPr>
            <a:r>
              <a:rPr lang="en-US" sz="9600" b="1" dirty="0" smtClean="0">
                <a:solidFill>
                  <a:srgbClr val="FF0000"/>
                </a:solidFill>
                <a:effectLst>
                  <a:outerShdw blurRad="38100" dist="38100" dir="2700000" algn="tl">
                    <a:srgbClr val="000000">
                      <a:alpha val="43137"/>
                    </a:srgbClr>
                  </a:outerShdw>
                </a:effectLst>
              </a:rPr>
              <a:t>X</a:t>
            </a:r>
          </a:p>
        </p:txBody>
      </p:sp>
      <p:sp>
        <p:nvSpPr>
          <p:cNvPr id="21" name="TextBox 20"/>
          <p:cNvSpPr txBox="1"/>
          <p:nvPr/>
        </p:nvSpPr>
        <p:spPr>
          <a:xfrm>
            <a:off x="7079806" y="2695153"/>
            <a:ext cx="1188707" cy="1625060"/>
          </a:xfrm>
          <a:prstGeom prst="rect">
            <a:avLst/>
          </a:prstGeom>
          <a:noFill/>
        </p:spPr>
        <p:txBody>
          <a:bodyPr wrap="square" lIns="182880" tIns="146304" rIns="182880" bIns="146304" rtlCol="0">
            <a:spAutoFit/>
          </a:bodyPr>
          <a:lstStyle/>
          <a:p>
            <a:pPr>
              <a:lnSpc>
                <a:spcPct val="90000"/>
              </a:lnSpc>
            </a:pPr>
            <a:r>
              <a:rPr lang="en-US" sz="9600" b="1" dirty="0" smtClean="0">
                <a:solidFill>
                  <a:srgbClr val="FF0000"/>
                </a:solidFill>
                <a:effectLst>
                  <a:outerShdw blurRad="38100" dist="38100" dir="2700000" algn="tl">
                    <a:srgbClr val="000000">
                      <a:alpha val="43137"/>
                    </a:srgbClr>
                  </a:outerShdw>
                </a:effectLst>
              </a:rPr>
              <a:t>X</a:t>
            </a:r>
          </a:p>
        </p:txBody>
      </p:sp>
    </p:spTree>
    <p:extLst>
      <p:ext uri="{BB962C8B-B14F-4D97-AF65-F5344CB8AC3E}">
        <p14:creationId xmlns:p14="http://schemas.microsoft.com/office/powerpoint/2010/main" val="237818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Michael S. Collier</a:t>
            </a:r>
            <a:endParaRPr lang="en-US" dirty="0"/>
          </a:p>
        </p:txBody>
      </p:sp>
      <p:sp>
        <p:nvSpPr>
          <p:cNvPr id="3" name="Text Placeholder 2"/>
          <p:cNvSpPr>
            <a:spLocks noGrp="1"/>
          </p:cNvSpPr>
          <p:nvPr>
            <p:ph type="body" sz="quarter" idx="10"/>
          </p:nvPr>
        </p:nvSpPr>
        <p:spPr>
          <a:xfrm>
            <a:off x="274638" y="1212850"/>
            <a:ext cx="11887200" cy="4685876"/>
          </a:xfrm>
        </p:spPr>
        <p:txBody>
          <a:bodyPr/>
          <a:lstStyle/>
          <a:p>
            <a:r>
              <a:rPr lang="en-US" dirty="0" smtClean="0"/>
              <a:t>Principal Cloud Architect</a:t>
            </a:r>
          </a:p>
          <a:p>
            <a:endParaRPr lang="en-US" dirty="0" smtClean="0"/>
          </a:p>
          <a:p>
            <a:endParaRPr lang="en-US" dirty="0"/>
          </a:p>
          <a:p>
            <a:r>
              <a:rPr lang="en-US" dirty="0" smtClean="0"/>
              <a:t>michaelc@aditi.com</a:t>
            </a:r>
          </a:p>
          <a:p>
            <a:r>
              <a:rPr lang="en-US" dirty="0" smtClean="0"/>
              <a:t>@</a:t>
            </a:r>
            <a:r>
              <a:rPr lang="en-US" dirty="0" err="1" smtClean="0"/>
              <a:t>MichaelCollier</a:t>
            </a:r>
            <a:endParaRPr lang="en-US" dirty="0" smtClean="0"/>
          </a:p>
          <a:p>
            <a:r>
              <a:rPr lang="en-US" dirty="0" smtClean="0"/>
              <a:t>www.MichaelSCollier.com</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5508" y="4900672"/>
            <a:ext cx="2314580" cy="93611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316" y="5263454"/>
            <a:ext cx="3924300" cy="158115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039" t="6821" r="39052" b="43180"/>
          <a:stretch/>
        </p:blipFill>
        <p:spPr>
          <a:xfrm>
            <a:off x="9469810" y="1008748"/>
            <a:ext cx="2285975" cy="3657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3424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No Load or Performance Testing</a:t>
            </a:r>
            <a:endParaRPr lang="en-US" dirty="0"/>
          </a:p>
        </p:txBody>
      </p:sp>
      <p:sp>
        <p:nvSpPr>
          <p:cNvPr id="3" name="Text Placeholder 2"/>
          <p:cNvSpPr>
            <a:spLocks noGrp="1"/>
          </p:cNvSpPr>
          <p:nvPr>
            <p:ph type="body" sz="quarter" idx="10"/>
          </p:nvPr>
        </p:nvSpPr>
        <p:spPr>
          <a:xfrm>
            <a:off x="274638" y="1212850"/>
            <a:ext cx="11887200" cy="1740454"/>
          </a:xfrm>
        </p:spPr>
        <p:txBody>
          <a:bodyPr/>
          <a:lstStyle/>
          <a:p>
            <a:r>
              <a:rPr lang="en-US" dirty="0" smtClean="0"/>
              <a:t>Scenario</a:t>
            </a:r>
          </a:p>
          <a:p>
            <a:pPr marL="342900" lvl="1" indent="-342900">
              <a:buFont typeface="Arial" panose="020B0604020202020204" pitchFamily="34" charset="0"/>
              <a:buChar char="•"/>
            </a:pPr>
            <a:r>
              <a:rPr lang="en-US" dirty="0" smtClean="0"/>
              <a:t>1 week before date of production launch.  “Am I ready?”</a:t>
            </a:r>
          </a:p>
          <a:p>
            <a:pPr marL="342900" lvl="1" indent="-342900">
              <a:buFont typeface="Arial" panose="020B0604020202020204" pitchFamily="34" charset="0"/>
              <a:buChar char="•"/>
            </a:pPr>
            <a:r>
              <a:rPr lang="en-US" dirty="0"/>
              <a:t>R</a:t>
            </a:r>
            <a:r>
              <a:rPr lang="en-US" dirty="0" smtClean="0"/>
              <a:t>unning of 4 instances of a Medium web role</a:t>
            </a:r>
          </a:p>
          <a:p>
            <a:pPr marL="342900" lvl="1" indent="-342900">
              <a:buFont typeface="Arial" panose="020B0604020202020204" pitchFamily="34" charset="0"/>
              <a:buChar char="•"/>
            </a:pPr>
            <a:r>
              <a:rPr lang="en-US" dirty="0" smtClean="0"/>
              <a:t>Anticipated day one user load – 1 million users</a:t>
            </a:r>
            <a:endParaRPr lang="en-US" dirty="0"/>
          </a:p>
        </p:txBody>
      </p:sp>
      <p:pic>
        <p:nvPicPr>
          <p:cNvPr id="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9667" y="2848562"/>
            <a:ext cx="1455117" cy="97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9311" y="4320213"/>
            <a:ext cx="1166031"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p:cNvSpPr txBox="1">
            <a:spLocks noChangeArrowheads="1"/>
          </p:cNvSpPr>
          <p:nvPr/>
        </p:nvSpPr>
        <p:spPr bwMode="auto">
          <a:xfrm>
            <a:off x="9499853" y="4907412"/>
            <a:ext cx="1930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solidFill>
                  <a:srgbClr val="00ABEC"/>
                </a:solidFill>
              </a:rPr>
              <a:t>web </a:t>
            </a:r>
            <a:r>
              <a:rPr lang="en-US" altLang="en-US" dirty="0" smtClean="0">
                <a:solidFill>
                  <a:srgbClr val="00ABEC"/>
                </a:solidFill>
              </a:rPr>
              <a:t>role instances</a:t>
            </a:r>
            <a:endParaRPr lang="en-US" altLang="en-US" dirty="0">
              <a:solidFill>
                <a:srgbClr val="00ABEC"/>
              </a:solidFill>
            </a:endParaRPr>
          </a:p>
        </p:txBody>
      </p:sp>
      <p:pic>
        <p:nvPicPr>
          <p:cNvPr id="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46652" y="4320213"/>
            <a:ext cx="1166031"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0606" y="4320213"/>
            <a:ext cx="1166031"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78629" y="4320213"/>
            <a:ext cx="1166031"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a:stCxn id="5" idx="2"/>
            <a:endCxn id="6" idx="0"/>
          </p:cNvCxnSpPr>
          <p:nvPr/>
        </p:nvCxnSpPr>
        <p:spPr>
          <a:xfrm flipH="1">
            <a:off x="3692327" y="3819636"/>
            <a:ext cx="2464899" cy="500577"/>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a:endCxn id="9" idx="0"/>
          </p:cNvCxnSpPr>
          <p:nvPr/>
        </p:nvCxnSpPr>
        <p:spPr>
          <a:xfrm>
            <a:off x="6157226" y="3819636"/>
            <a:ext cx="2736396" cy="500577"/>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a:endCxn id="10" idx="0"/>
          </p:cNvCxnSpPr>
          <p:nvPr/>
        </p:nvCxnSpPr>
        <p:spPr>
          <a:xfrm>
            <a:off x="6157226" y="3819636"/>
            <a:ext cx="1004419" cy="500577"/>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flipH="1">
            <a:off x="5429668" y="3819636"/>
            <a:ext cx="727558" cy="500577"/>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34" idx="0"/>
          </p:cNvCxnSpPr>
          <p:nvPr/>
        </p:nvCxnSpPr>
        <p:spPr>
          <a:xfrm>
            <a:off x="3692327" y="5275712"/>
            <a:ext cx="2683843" cy="507525"/>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34" idx="0"/>
          </p:cNvCxnSpPr>
          <p:nvPr/>
        </p:nvCxnSpPr>
        <p:spPr>
          <a:xfrm>
            <a:off x="5429668" y="5275712"/>
            <a:ext cx="946502" cy="507525"/>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2"/>
            <a:endCxn id="34" idx="0"/>
          </p:cNvCxnSpPr>
          <p:nvPr/>
        </p:nvCxnSpPr>
        <p:spPr>
          <a:xfrm flipH="1">
            <a:off x="6376170" y="5275712"/>
            <a:ext cx="785475" cy="507525"/>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2"/>
            <a:endCxn id="34" idx="0"/>
          </p:cNvCxnSpPr>
          <p:nvPr/>
        </p:nvCxnSpPr>
        <p:spPr>
          <a:xfrm flipH="1">
            <a:off x="6376170" y="5275712"/>
            <a:ext cx="2517452" cy="507525"/>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4986417" y="5783237"/>
            <a:ext cx="2779506" cy="1106627"/>
            <a:chOff x="4275342" y="5874676"/>
            <a:chExt cx="2779506" cy="1106627"/>
          </a:xfrm>
        </p:grpSpPr>
        <p:pic>
          <p:nvPicPr>
            <p:cNvPr id="19"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12153" y="6025804"/>
              <a:ext cx="1133643"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64055" y="5987656"/>
              <a:ext cx="930856" cy="98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p:nvPr/>
          </p:nvSpPr>
          <p:spPr bwMode="auto">
            <a:xfrm>
              <a:off x="4275342" y="5874676"/>
              <a:ext cx="2779506" cy="1096751"/>
            </a:xfrm>
            <a:prstGeom prst="rect">
              <a:avLst/>
            </a:prstGeom>
            <a:noFill/>
            <a:ln w="19050">
              <a:solidFill>
                <a:srgbClr val="00ABE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50"/>
          <p:cNvSpPr txBox="1">
            <a:spLocks noChangeArrowheads="1"/>
          </p:cNvSpPr>
          <p:nvPr/>
        </p:nvSpPr>
        <p:spPr bwMode="auto">
          <a:xfrm>
            <a:off x="6808705" y="3473132"/>
            <a:ext cx="1930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smtClean="0">
                <a:solidFill>
                  <a:srgbClr val="00ABEC"/>
                </a:solidFill>
              </a:rPr>
              <a:t>load balancer</a:t>
            </a:r>
            <a:endParaRPr lang="en-US" altLang="en-US" dirty="0">
              <a:solidFill>
                <a:srgbClr val="00ABEC"/>
              </a:solidFill>
            </a:endParaRPr>
          </a:p>
        </p:txBody>
      </p:sp>
    </p:spTree>
    <p:extLst>
      <p:ext uri="{BB962C8B-B14F-4D97-AF65-F5344CB8AC3E}">
        <p14:creationId xmlns:p14="http://schemas.microsoft.com/office/powerpoint/2010/main" val="907005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No Load or Performance Testing</a:t>
            </a:r>
            <a:endParaRPr lang="en-US" dirty="0"/>
          </a:p>
        </p:txBody>
      </p:sp>
      <p:sp>
        <p:nvSpPr>
          <p:cNvPr id="3" name="Text Placeholder 2"/>
          <p:cNvSpPr>
            <a:spLocks noGrp="1"/>
          </p:cNvSpPr>
          <p:nvPr>
            <p:ph type="body" sz="quarter" idx="10"/>
          </p:nvPr>
        </p:nvSpPr>
        <p:spPr>
          <a:xfrm>
            <a:off x="274638" y="1212850"/>
            <a:ext cx="11887200" cy="1740454"/>
          </a:xfrm>
        </p:spPr>
        <p:txBody>
          <a:bodyPr/>
          <a:lstStyle/>
          <a:p>
            <a:r>
              <a:rPr lang="en-US" dirty="0" smtClean="0"/>
              <a:t>Scenario</a:t>
            </a:r>
          </a:p>
          <a:p>
            <a:pPr marL="342900" lvl="1" indent="-342900">
              <a:buFont typeface="Arial" panose="020B0604020202020204" pitchFamily="34" charset="0"/>
              <a:buChar char="•"/>
            </a:pPr>
            <a:r>
              <a:rPr lang="en-US" dirty="0" smtClean="0"/>
              <a:t>1 week before date of production launch.  “Am I ready?”</a:t>
            </a:r>
          </a:p>
          <a:p>
            <a:pPr marL="342900" lvl="1" indent="-342900">
              <a:buFont typeface="Arial" panose="020B0604020202020204" pitchFamily="34" charset="0"/>
              <a:buChar char="•"/>
            </a:pPr>
            <a:r>
              <a:rPr lang="en-US" dirty="0"/>
              <a:t>R</a:t>
            </a:r>
            <a:r>
              <a:rPr lang="en-US" dirty="0" smtClean="0"/>
              <a:t>unning of 4 instances of a Medium web role</a:t>
            </a:r>
          </a:p>
          <a:p>
            <a:pPr marL="342900" lvl="1" indent="-342900">
              <a:buFont typeface="Arial" panose="020B0604020202020204" pitchFamily="34" charset="0"/>
              <a:buChar char="•"/>
            </a:pPr>
            <a:r>
              <a:rPr lang="en-US" dirty="0" smtClean="0"/>
              <a:t>Anticipated day one user load – 1 million users</a:t>
            </a:r>
            <a:endParaRPr lang="en-US" dirty="0"/>
          </a:p>
        </p:txBody>
      </p:sp>
      <p:pic>
        <p:nvPicPr>
          <p:cNvPr id="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9667" y="2848562"/>
            <a:ext cx="1455117" cy="97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9311" y="4320213"/>
            <a:ext cx="1166031"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p:cNvSpPr txBox="1">
            <a:spLocks noChangeArrowheads="1"/>
          </p:cNvSpPr>
          <p:nvPr/>
        </p:nvSpPr>
        <p:spPr bwMode="auto">
          <a:xfrm>
            <a:off x="9499853" y="4907412"/>
            <a:ext cx="1930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solidFill>
                  <a:srgbClr val="00ABEC"/>
                </a:solidFill>
              </a:rPr>
              <a:t>web </a:t>
            </a:r>
            <a:r>
              <a:rPr lang="en-US" altLang="en-US" dirty="0" smtClean="0">
                <a:solidFill>
                  <a:srgbClr val="00ABEC"/>
                </a:solidFill>
              </a:rPr>
              <a:t>role instances</a:t>
            </a:r>
            <a:endParaRPr lang="en-US" altLang="en-US" dirty="0">
              <a:solidFill>
                <a:srgbClr val="00ABEC"/>
              </a:solidFill>
            </a:endParaRPr>
          </a:p>
        </p:txBody>
      </p:sp>
      <p:pic>
        <p:nvPicPr>
          <p:cNvPr id="8"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6652" y="4320213"/>
            <a:ext cx="1166031"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10606" y="4320213"/>
            <a:ext cx="1166031"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78629" y="4320213"/>
            <a:ext cx="1166031"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a:stCxn id="5" idx="2"/>
            <a:endCxn id="6" idx="0"/>
          </p:cNvCxnSpPr>
          <p:nvPr/>
        </p:nvCxnSpPr>
        <p:spPr>
          <a:xfrm flipH="1">
            <a:off x="3692327" y="3819636"/>
            <a:ext cx="2464899" cy="500577"/>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a:endCxn id="9" idx="0"/>
          </p:cNvCxnSpPr>
          <p:nvPr/>
        </p:nvCxnSpPr>
        <p:spPr>
          <a:xfrm>
            <a:off x="6157226" y="3819636"/>
            <a:ext cx="2736396" cy="500577"/>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a:endCxn id="10" idx="0"/>
          </p:cNvCxnSpPr>
          <p:nvPr/>
        </p:nvCxnSpPr>
        <p:spPr>
          <a:xfrm>
            <a:off x="6157226" y="3819636"/>
            <a:ext cx="1004419" cy="500577"/>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flipH="1">
            <a:off x="5429668" y="3819636"/>
            <a:ext cx="727558" cy="500577"/>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34" idx="0"/>
          </p:cNvCxnSpPr>
          <p:nvPr/>
        </p:nvCxnSpPr>
        <p:spPr>
          <a:xfrm>
            <a:off x="3692327" y="5275712"/>
            <a:ext cx="2683843" cy="507525"/>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34" idx="0"/>
          </p:cNvCxnSpPr>
          <p:nvPr/>
        </p:nvCxnSpPr>
        <p:spPr>
          <a:xfrm>
            <a:off x="5429668" y="5275712"/>
            <a:ext cx="946502" cy="507525"/>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2"/>
            <a:endCxn id="34" idx="0"/>
          </p:cNvCxnSpPr>
          <p:nvPr/>
        </p:nvCxnSpPr>
        <p:spPr>
          <a:xfrm flipH="1">
            <a:off x="6376170" y="5275712"/>
            <a:ext cx="785475" cy="507525"/>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2"/>
            <a:endCxn id="34" idx="0"/>
          </p:cNvCxnSpPr>
          <p:nvPr/>
        </p:nvCxnSpPr>
        <p:spPr>
          <a:xfrm flipH="1">
            <a:off x="6376170" y="5275712"/>
            <a:ext cx="2517452" cy="507525"/>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4986417" y="5783237"/>
            <a:ext cx="2779506" cy="1106627"/>
            <a:chOff x="4275342" y="5874676"/>
            <a:chExt cx="2779506" cy="1106627"/>
          </a:xfrm>
        </p:grpSpPr>
        <p:pic>
          <p:nvPicPr>
            <p:cNvPr id="1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2153" y="6025804"/>
              <a:ext cx="1133643" cy="9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64055" y="5987656"/>
              <a:ext cx="930856" cy="98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p:nvPr/>
          </p:nvSpPr>
          <p:spPr bwMode="auto">
            <a:xfrm>
              <a:off x="4275342" y="5874676"/>
              <a:ext cx="2779506" cy="1096751"/>
            </a:xfrm>
            <a:prstGeom prst="rect">
              <a:avLst/>
            </a:prstGeom>
            <a:noFill/>
            <a:ln w="19050">
              <a:solidFill>
                <a:srgbClr val="00ABE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50"/>
          <p:cNvSpPr txBox="1">
            <a:spLocks noChangeArrowheads="1"/>
          </p:cNvSpPr>
          <p:nvPr/>
        </p:nvSpPr>
        <p:spPr bwMode="auto">
          <a:xfrm>
            <a:off x="6808705" y="3473132"/>
            <a:ext cx="1930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smtClean="0">
                <a:solidFill>
                  <a:srgbClr val="00ABEC"/>
                </a:solidFill>
              </a:rPr>
              <a:t>load balancer</a:t>
            </a:r>
            <a:endParaRPr lang="en-US" altLang="en-US" dirty="0">
              <a:solidFill>
                <a:srgbClr val="00ABEC"/>
              </a:solidFill>
            </a:endParaRPr>
          </a:p>
        </p:txBody>
      </p:sp>
      <p:pic>
        <p:nvPicPr>
          <p:cNvPr id="25" name="Picture 2" descr="http://blogs.pinkelephant.com/images/uploads/conferences/I-dont-always-test-my-code-But-when-I-do-I-do-it-in-producti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6795" y="1972147"/>
            <a:ext cx="4696131" cy="469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76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No Load or Performance Testing</a:t>
            </a:r>
            <a:endParaRPr lang="en-US" dirty="0"/>
          </a:p>
        </p:txBody>
      </p:sp>
      <p:sp>
        <p:nvSpPr>
          <p:cNvPr id="3" name="Text Placeholder 2"/>
          <p:cNvSpPr>
            <a:spLocks noGrp="1"/>
          </p:cNvSpPr>
          <p:nvPr>
            <p:ph type="body" sz="quarter" idx="10"/>
          </p:nvPr>
        </p:nvSpPr>
        <p:spPr>
          <a:xfrm>
            <a:off x="274638" y="1212850"/>
            <a:ext cx="11887200" cy="5566117"/>
          </a:xfrm>
        </p:spPr>
        <p:txBody>
          <a:bodyPr/>
          <a:lstStyle/>
          <a:p>
            <a:r>
              <a:rPr lang="en-US" dirty="0" smtClean="0"/>
              <a:t>The Test</a:t>
            </a:r>
          </a:p>
          <a:p>
            <a:pPr lvl="1"/>
            <a:r>
              <a:rPr lang="en-US" sz="2400" dirty="0" smtClean="0"/>
              <a:t>Reach 40 concurrent users before receiving errors and timeouts</a:t>
            </a:r>
          </a:p>
          <a:p>
            <a:pPr lvl="1"/>
            <a:r>
              <a:rPr lang="en-US" sz="2400" dirty="0" smtClean="0"/>
              <a:t>10 users PER SERVER!</a:t>
            </a:r>
          </a:p>
          <a:p>
            <a:pPr lvl="1"/>
            <a:endParaRPr lang="en-US" dirty="0"/>
          </a:p>
          <a:p>
            <a:r>
              <a:rPr lang="en-US" dirty="0" smtClean="0"/>
              <a:t>The Cause</a:t>
            </a:r>
          </a:p>
          <a:p>
            <a:pPr lvl="1"/>
            <a:r>
              <a:rPr lang="en-US" sz="2400" dirty="0" smtClean="0"/>
              <a:t>No caching</a:t>
            </a:r>
          </a:p>
          <a:p>
            <a:pPr lvl="1"/>
            <a:r>
              <a:rPr lang="en-US" sz="2400" dirty="0" smtClean="0"/>
              <a:t>No retry</a:t>
            </a:r>
          </a:p>
          <a:p>
            <a:pPr lvl="1"/>
            <a:r>
              <a:rPr lang="en-US" sz="2400" dirty="0" smtClean="0"/>
              <a:t>Unnecessary hits to storage layer</a:t>
            </a:r>
          </a:p>
          <a:p>
            <a:pPr lvl="1"/>
            <a:r>
              <a:rPr lang="en-US" sz="2400" dirty="0" smtClean="0"/>
              <a:t>Inefficient code</a:t>
            </a:r>
          </a:p>
          <a:p>
            <a:pPr lvl="1"/>
            <a:r>
              <a:rPr lang="en-US" sz="2400" dirty="0" smtClean="0"/>
              <a:t>No tests</a:t>
            </a:r>
          </a:p>
          <a:p>
            <a:pPr lvl="1"/>
            <a:endParaRPr lang="en-US" dirty="0"/>
          </a:p>
          <a:p>
            <a:pPr algn="ctr"/>
            <a:r>
              <a:rPr lang="en-US" dirty="0" smtClean="0"/>
              <a:t>These are </a:t>
            </a:r>
            <a:r>
              <a:rPr lang="en-US" smtClean="0"/>
              <a:t>not </a:t>
            </a:r>
            <a:r>
              <a:rPr lang="en-US" smtClean="0"/>
              <a:t>“Azure</a:t>
            </a:r>
            <a:r>
              <a:rPr lang="en-US" dirty="0" smtClean="0"/>
              <a:t>” problems!</a:t>
            </a:r>
            <a:endParaRPr lang="en-US" dirty="0"/>
          </a:p>
        </p:txBody>
      </p:sp>
    </p:spTree>
    <p:extLst>
      <p:ext uri="{BB962C8B-B14F-4D97-AF65-F5344CB8AC3E}">
        <p14:creationId xmlns:p14="http://schemas.microsoft.com/office/powerpoint/2010/main" val="4196489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Throwing it Over the Wall</a:t>
            </a:r>
            <a:endParaRPr lang="en-US" dirty="0"/>
          </a:p>
        </p:txBody>
      </p:sp>
      <p:sp>
        <p:nvSpPr>
          <p:cNvPr id="3" name="Text Placeholder 2"/>
          <p:cNvSpPr>
            <a:spLocks noGrp="1"/>
          </p:cNvSpPr>
          <p:nvPr>
            <p:ph type="body" sz="quarter" idx="10"/>
          </p:nvPr>
        </p:nvSpPr>
        <p:spPr>
          <a:xfrm>
            <a:off x="274638" y="1212850"/>
            <a:ext cx="7132306" cy="5883127"/>
          </a:xfrm>
        </p:spPr>
        <p:txBody>
          <a:bodyPr/>
          <a:lstStyle/>
          <a:p>
            <a:r>
              <a:rPr lang="en-US" dirty="0" smtClean="0"/>
              <a:t>Scenario</a:t>
            </a:r>
          </a:p>
          <a:p>
            <a:pPr lvl="1"/>
            <a:r>
              <a:rPr lang="en-US" sz="2800" dirty="0" err="1" smtClean="0"/>
              <a:t>Siloed</a:t>
            </a:r>
            <a:r>
              <a:rPr lang="en-US" sz="2800" dirty="0" smtClean="0"/>
              <a:t> development – Ops team not involved</a:t>
            </a:r>
          </a:p>
          <a:p>
            <a:pPr lvl="1"/>
            <a:endParaRPr lang="en-US" sz="2800" dirty="0" smtClean="0"/>
          </a:p>
          <a:p>
            <a:pPr lvl="1"/>
            <a:r>
              <a:rPr lang="en-US" sz="2800" dirty="0" smtClean="0"/>
              <a:t>Ops/Security tasked with ensuring app is supportable</a:t>
            </a:r>
          </a:p>
          <a:p>
            <a:pPr lvl="1"/>
            <a:endParaRPr lang="en-US" sz="2800" dirty="0"/>
          </a:p>
          <a:p>
            <a:pPr lvl="1"/>
            <a:r>
              <a:rPr lang="en-US" sz="2800" dirty="0" smtClean="0"/>
              <a:t>Didn’t follow company </a:t>
            </a:r>
            <a:r>
              <a:rPr lang="en-US" sz="2800" dirty="0"/>
              <a:t>standards for security, DR, support process, etc.</a:t>
            </a:r>
          </a:p>
          <a:p>
            <a:pPr lvl="1"/>
            <a:endParaRPr lang="en-US" sz="2800" dirty="0" smtClean="0"/>
          </a:p>
          <a:p>
            <a:pPr lvl="1"/>
            <a:r>
              <a:rPr lang="en-US" sz="2800" dirty="0" smtClean="0"/>
              <a:t>Security Guys . . </a:t>
            </a:r>
            <a:r>
              <a:rPr lang="en-US" dirty="0" smtClean="0"/>
              <a:t>. </a:t>
            </a:r>
          </a:p>
          <a:p>
            <a:pPr lvl="1"/>
            <a:endParaRPr lang="en-US" dirty="0"/>
          </a:p>
          <a:p>
            <a:pPr lvl="1"/>
            <a:endParaRPr lang="en-US" dirty="0" smtClean="0"/>
          </a:p>
        </p:txBody>
      </p:sp>
      <p:pic>
        <p:nvPicPr>
          <p:cNvPr id="2050" name="Picture 2" descr="https://lh3.googleusercontent.com/-OY1PF7Db1jY/TkVCDfCEtfI/AAAAAAAACcQ/Sj7fKZdRmvE/s640/Fallon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49" y="1668482"/>
            <a:ext cx="4879605" cy="46051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24748" y="5604948"/>
            <a:ext cx="4879605" cy="794064"/>
          </a:xfrm>
          <a:prstGeom prst="rect">
            <a:avLst/>
          </a:prstGeom>
          <a:noFill/>
        </p:spPr>
        <p:txBody>
          <a:bodyPr wrap="square" lIns="182880" tIns="146304" rIns="182880" bIns="146304" rtlCol="0">
            <a:spAutoFit/>
          </a:bodyPr>
          <a:lstStyle/>
          <a:p>
            <a:pPr algn="ctr">
              <a:lnSpc>
                <a:spcPct val="90000"/>
              </a:lnSpc>
            </a:pPr>
            <a:r>
              <a:rPr lang="en-US" sz="3600" b="1" dirty="0" smtClean="0">
                <a:solidFill>
                  <a:schemeClr val="bg1"/>
                </a:solidFill>
              </a:rPr>
              <a:t>Cloud? EW </a:t>
            </a:r>
            <a:r>
              <a:rPr lang="en-US" sz="3600" b="1" dirty="0" err="1" smtClean="0">
                <a:solidFill>
                  <a:schemeClr val="bg1"/>
                </a:solidFill>
              </a:rPr>
              <a:t>EW</a:t>
            </a:r>
            <a:endParaRPr lang="en-US" sz="3600" b="1" dirty="0" smtClean="0">
              <a:solidFill>
                <a:schemeClr val="bg1"/>
              </a:solidFill>
            </a:endParaRPr>
          </a:p>
        </p:txBody>
      </p:sp>
      <p:sp>
        <p:nvSpPr>
          <p:cNvPr id="5" name="TextBox 4"/>
          <p:cNvSpPr txBox="1"/>
          <p:nvPr/>
        </p:nvSpPr>
        <p:spPr>
          <a:xfrm>
            <a:off x="7505982" y="6182029"/>
            <a:ext cx="4879605" cy="433965"/>
          </a:xfrm>
          <a:prstGeom prst="rect">
            <a:avLst/>
          </a:prstGeom>
          <a:noFill/>
        </p:spPr>
        <p:txBody>
          <a:bodyPr wrap="square" lIns="182880" tIns="146304" rIns="182880" bIns="146304" rtlCol="0">
            <a:spAutoFit/>
          </a:bodyPr>
          <a:lstStyle/>
          <a:p>
            <a:pPr algn="ctr">
              <a:lnSpc>
                <a:spcPct val="90000"/>
              </a:lnSpc>
            </a:pPr>
            <a:r>
              <a:rPr lang="en-US" sz="1000" dirty="0" smtClean="0">
                <a:gradFill>
                  <a:gsLst>
                    <a:gs pos="2917">
                      <a:schemeClr val="tx1"/>
                    </a:gs>
                    <a:gs pos="30000">
                      <a:schemeClr val="tx1"/>
                    </a:gs>
                  </a:gsLst>
                  <a:lin ang="5400000" scaled="0"/>
                </a:gradFill>
              </a:rPr>
              <a:t>Jimmy Fallon</a:t>
            </a:r>
          </a:p>
        </p:txBody>
      </p:sp>
    </p:spTree>
    <p:extLst>
      <p:ext uri="{BB962C8B-B14F-4D97-AF65-F5344CB8AC3E}">
        <p14:creationId xmlns:p14="http://schemas.microsoft.com/office/powerpoint/2010/main" val="2884848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 Non-existent Instrumentation or Telemetry</a:t>
            </a:r>
            <a:endParaRPr lang="en-US" dirty="0"/>
          </a:p>
        </p:txBody>
      </p:sp>
      <p:sp>
        <p:nvSpPr>
          <p:cNvPr id="3" name="Text Placeholder 2"/>
          <p:cNvSpPr>
            <a:spLocks noGrp="1"/>
          </p:cNvSpPr>
          <p:nvPr>
            <p:ph type="body" sz="quarter" idx="10"/>
          </p:nvPr>
        </p:nvSpPr>
        <p:spPr>
          <a:xfrm>
            <a:off x="274639" y="1942799"/>
            <a:ext cx="11887200" cy="1740454"/>
          </a:xfrm>
        </p:spPr>
        <p:txBody>
          <a:bodyPr/>
          <a:lstStyle/>
          <a:p>
            <a:r>
              <a:rPr lang="en-US" dirty="0" smtClean="0"/>
              <a:t>Scenario</a:t>
            </a:r>
          </a:p>
          <a:p>
            <a:pPr lvl="1"/>
            <a:r>
              <a:rPr lang="en-US" dirty="0" smtClean="0"/>
              <a:t>1 </a:t>
            </a:r>
            <a:r>
              <a:rPr lang="en-US" dirty="0"/>
              <a:t>week before date of production launch.  “Am I ready?”</a:t>
            </a:r>
          </a:p>
          <a:p>
            <a:pPr lvl="1"/>
            <a:endParaRPr lang="en-US" dirty="0" smtClean="0"/>
          </a:p>
          <a:p>
            <a:pPr lvl="1"/>
            <a:endParaRPr lang="en-US" dirty="0"/>
          </a:p>
        </p:txBody>
      </p:sp>
      <p:sp>
        <p:nvSpPr>
          <p:cNvPr id="4" name="Rounded Rectangular Callout 3"/>
          <p:cNvSpPr/>
          <p:nvPr/>
        </p:nvSpPr>
        <p:spPr bwMode="auto">
          <a:xfrm>
            <a:off x="8206984" y="3396766"/>
            <a:ext cx="2656192" cy="886608"/>
          </a:xfrm>
          <a:prstGeom prst="wedgeRoundRectCallout">
            <a:avLst>
              <a:gd name="adj1" fmla="val -2083"/>
              <a:gd name="adj2" fmla="val 86325"/>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Well, we eventually log any fatal errors, but that’s all.</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ular Callout 4"/>
          <p:cNvSpPr/>
          <p:nvPr/>
        </p:nvSpPr>
        <p:spPr bwMode="auto">
          <a:xfrm>
            <a:off x="6391890" y="3421089"/>
            <a:ext cx="1645902" cy="837963"/>
          </a:xfrm>
          <a:prstGeom prst="wedgeRoundRectCallout">
            <a:avLst>
              <a:gd name="adj1" fmla="val -37500"/>
              <a:gd name="adj2" fmla="val 89286"/>
              <a:gd name="adj3" fmla="val 1666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OH . . .</a:t>
            </a:r>
          </a:p>
        </p:txBody>
      </p:sp>
      <p:sp>
        <p:nvSpPr>
          <p:cNvPr id="6" name="Rounded Rectangular Callout 5"/>
          <p:cNvSpPr/>
          <p:nvPr/>
        </p:nvSpPr>
        <p:spPr bwMode="auto">
          <a:xfrm>
            <a:off x="3625952" y="3418842"/>
            <a:ext cx="2596746" cy="888542"/>
          </a:xfrm>
          <a:prstGeom prst="wedgeRoundRectCallout">
            <a:avLst>
              <a:gd name="adj1" fmla="val -1389"/>
              <a:gd name="adj2" fmla="val 89286"/>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Logs?  Yeah . . .we really don’t have logs.</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ular Callout 6"/>
          <p:cNvSpPr/>
          <p:nvPr/>
        </p:nvSpPr>
        <p:spPr bwMode="auto">
          <a:xfrm>
            <a:off x="1280531" y="3405823"/>
            <a:ext cx="2194536" cy="901561"/>
          </a:xfrm>
          <a:prstGeom prst="wedgeRoundRectCallout">
            <a:avLst>
              <a:gd name="adj1" fmla="val -37500"/>
              <a:gd name="adj2" fmla="val 89286"/>
              <a:gd name="adj3" fmla="val 1666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Let’s run some tests and look at your logs</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ular Callout 7"/>
          <p:cNvSpPr/>
          <p:nvPr/>
        </p:nvSpPr>
        <p:spPr bwMode="auto">
          <a:xfrm>
            <a:off x="3625952" y="4947457"/>
            <a:ext cx="2596746" cy="914390"/>
          </a:xfrm>
          <a:prstGeom prst="wedgeRoundRectCallout">
            <a:avLst>
              <a:gd name="adj1" fmla="val -37500"/>
              <a:gd name="adj2" fmla="val 89286"/>
              <a:gd name="adj3" fmla="val 1666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 guess that’s better than nothing.</a:t>
            </a:r>
          </a:p>
        </p:txBody>
      </p:sp>
      <p:sp>
        <p:nvSpPr>
          <p:cNvPr id="9" name="Rounded Rectangular Callout 8"/>
          <p:cNvSpPr/>
          <p:nvPr/>
        </p:nvSpPr>
        <p:spPr bwMode="auto">
          <a:xfrm>
            <a:off x="6583993" y="4947457"/>
            <a:ext cx="3931877" cy="1087481"/>
          </a:xfrm>
          <a:prstGeom prst="wedgeRoundRectCallout">
            <a:avLst>
              <a:gd name="adj1" fmla="val -5067"/>
              <a:gd name="adj2" fmla="val 81226"/>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 looked at </a:t>
            </a:r>
            <a:r>
              <a:rPr lang="en-US" sz="2000" dirty="0" smtClean="0">
                <a:gradFill>
                  <a:gsLst>
                    <a:gs pos="0">
                      <a:srgbClr val="FFFFFF"/>
                    </a:gs>
                    <a:gs pos="100000">
                      <a:srgbClr val="FFFFFF"/>
                    </a:gs>
                  </a:gsLst>
                  <a:lin ang="5400000" scaled="0"/>
                </a:gradFill>
                <a:ea typeface="Segoe UI" pitchFamily="34" charset="0"/>
                <a:cs typeface="Segoe UI" pitchFamily="34" charset="0"/>
              </a:rPr>
              <a:t>Azure </a:t>
            </a:r>
            <a:r>
              <a:rPr lang="en-US" sz="2000" dirty="0">
                <a:gradFill>
                  <a:gsLst>
                    <a:gs pos="0">
                      <a:srgbClr val="FFFFFF"/>
                    </a:gs>
                    <a:gs pos="100000">
                      <a:srgbClr val="FFFFFF"/>
                    </a:gs>
                  </a:gsLst>
                  <a:lin ang="5400000" scaled="0"/>
                </a:gradFill>
                <a:ea typeface="Segoe UI" pitchFamily="34" charset="0"/>
                <a:cs typeface="Segoe UI" pitchFamily="34" charset="0"/>
              </a:rPr>
              <a:t>diagnostic logging but didn’t see much value in it</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0605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 Non-existent Instrumentation or Telemetry</a:t>
            </a:r>
            <a:endParaRPr lang="en-US" dirty="0"/>
          </a:p>
        </p:txBody>
      </p:sp>
      <p:pic>
        <p:nvPicPr>
          <p:cNvPr id="1026" name="Picture 2" descr="http://1.bp.blogspot.com/-PlyRsgHJjY4/T2yD5jaIMgI/AAAAAAAAABY/SmrP5myBJUs/s1600/618px-JeanLucPicardFacepal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414" y="1942799"/>
            <a:ext cx="7171650" cy="4723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32414" y="5966115"/>
            <a:ext cx="7171650" cy="794064"/>
          </a:xfrm>
          <a:prstGeom prst="rect">
            <a:avLst/>
          </a:prstGeom>
          <a:noFill/>
        </p:spPr>
        <p:txBody>
          <a:bodyPr wrap="square" lIns="182880" tIns="146304" rIns="182880" bIns="146304" rtlCol="0">
            <a:spAutoFit/>
          </a:bodyPr>
          <a:lstStyle/>
          <a:p>
            <a:pPr algn="ctr">
              <a:lnSpc>
                <a:spcPct val="90000"/>
              </a:lnSpc>
            </a:pPr>
            <a:r>
              <a:rPr lang="en-US" sz="3600" dirty="0" smtClean="0">
                <a:solidFill>
                  <a:schemeClr val="bg1"/>
                </a:solidFill>
              </a:rPr>
              <a:t>You’re kidding? Right?</a:t>
            </a:r>
          </a:p>
        </p:txBody>
      </p:sp>
    </p:spTree>
    <p:extLst>
      <p:ext uri="{BB962C8B-B14F-4D97-AF65-F5344CB8AC3E}">
        <p14:creationId xmlns:p14="http://schemas.microsoft.com/office/powerpoint/2010/main" val="1751853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 Non-existent Instrumentation or Telemetry</a:t>
            </a:r>
            <a:endParaRPr lang="en-US" dirty="0"/>
          </a:p>
        </p:txBody>
      </p:sp>
      <p:sp>
        <p:nvSpPr>
          <p:cNvPr id="3" name="Text Placeholder 2"/>
          <p:cNvSpPr>
            <a:spLocks noGrp="1"/>
          </p:cNvSpPr>
          <p:nvPr>
            <p:ph type="body" sz="quarter" idx="10"/>
          </p:nvPr>
        </p:nvSpPr>
        <p:spPr>
          <a:xfrm>
            <a:off x="274641" y="2053959"/>
            <a:ext cx="3657622" cy="1900498"/>
          </a:xfrm>
        </p:spPr>
        <p:txBody>
          <a:bodyPr/>
          <a:lstStyle/>
          <a:p>
            <a:r>
              <a:rPr lang="en-US" dirty="0" smtClean="0"/>
              <a:t>Instrumentation</a:t>
            </a:r>
          </a:p>
          <a:p>
            <a:pPr lvl="1"/>
            <a:r>
              <a:rPr lang="en-US" dirty="0" smtClean="0"/>
              <a:t>Generation </a:t>
            </a:r>
            <a:r>
              <a:rPr lang="en-US" dirty="0"/>
              <a:t>of custom monitoring and debugging </a:t>
            </a:r>
            <a:r>
              <a:rPr lang="en-US" dirty="0" smtClean="0"/>
              <a:t>information</a:t>
            </a:r>
            <a:endParaRPr lang="en-US" dirty="0"/>
          </a:p>
        </p:txBody>
      </p:sp>
      <p:pic>
        <p:nvPicPr>
          <p:cNvPr id="7" name="Picture 6"/>
          <p:cNvPicPr>
            <a:picLocks noChangeAspect="1"/>
          </p:cNvPicPr>
          <p:nvPr/>
        </p:nvPicPr>
        <p:blipFill>
          <a:blip r:embed="rId3"/>
          <a:stretch>
            <a:fillRect/>
          </a:stretch>
        </p:blipFill>
        <p:spPr>
          <a:xfrm>
            <a:off x="3657944" y="2400541"/>
            <a:ext cx="8711697" cy="4205647"/>
          </a:xfrm>
          <a:prstGeom prst="rect">
            <a:avLst/>
          </a:prstGeom>
          <a:ln w="3175">
            <a:solidFill>
              <a:schemeClr val="tx1"/>
            </a:solidFill>
          </a:ln>
        </p:spPr>
      </p:pic>
      <p:pic>
        <p:nvPicPr>
          <p:cNvPr id="6" name="Picture 5"/>
          <p:cNvPicPr>
            <a:picLocks noChangeAspect="1"/>
          </p:cNvPicPr>
          <p:nvPr/>
        </p:nvPicPr>
        <p:blipFill>
          <a:blip r:embed="rId4"/>
          <a:stretch>
            <a:fillRect/>
          </a:stretch>
        </p:blipFill>
        <p:spPr>
          <a:xfrm>
            <a:off x="4572335" y="2765750"/>
            <a:ext cx="7579592" cy="4104488"/>
          </a:xfrm>
          <a:prstGeom prst="rect">
            <a:avLst/>
          </a:prstGeom>
          <a:ln w="3175">
            <a:solidFill>
              <a:schemeClr val="tx1"/>
            </a:solidFill>
          </a:ln>
        </p:spPr>
      </p:pic>
    </p:spTree>
    <p:extLst>
      <p:ext uri="{BB962C8B-B14F-4D97-AF65-F5344CB8AC3E}">
        <p14:creationId xmlns:p14="http://schemas.microsoft.com/office/powerpoint/2010/main" val="981660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 Non-existent Instrumentation or Telemetry</a:t>
            </a:r>
            <a:endParaRPr lang="en-US" dirty="0"/>
          </a:p>
        </p:txBody>
      </p:sp>
      <p:sp>
        <p:nvSpPr>
          <p:cNvPr id="3" name="Text Placeholder 2"/>
          <p:cNvSpPr>
            <a:spLocks noGrp="1"/>
          </p:cNvSpPr>
          <p:nvPr>
            <p:ph type="body" sz="quarter" idx="10"/>
          </p:nvPr>
        </p:nvSpPr>
        <p:spPr>
          <a:xfrm>
            <a:off x="274640" y="2053959"/>
            <a:ext cx="5486399" cy="1284945"/>
          </a:xfrm>
        </p:spPr>
        <p:txBody>
          <a:bodyPr/>
          <a:lstStyle/>
          <a:p>
            <a:r>
              <a:rPr lang="en-US" dirty="0" smtClean="0"/>
              <a:t>Instrumentation</a:t>
            </a:r>
          </a:p>
          <a:p>
            <a:pPr lvl="1"/>
            <a:r>
              <a:rPr lang="en-US" dirty="0" smtClean="0"/>
              <a:t>Generation </a:t>
            </a:r>
            <a:r>
              <a:rPr lang="en-US" dirty="0"/>
              <a:t>of custom monitoring and debugging </a:t>
            </a:r>
            <a:r>
              <a:rPr lang="en-US" dirty="0" smtClean="0"/>
              <a:t>information</a:t>
            </a:r>
            <a:endParaRPr lang="en-US" dirty="0"/>
          </a:p>
        </p:txBody>
      </p:sp>
      <p:sp>
        <p:nvSpPr>
          <p:cNvPr id="4" name="Text Placeholder 3"/>
          <p:cNvSpPr>
            <a:spLocks noGrp="1"/>
          </p:cNvSpPr>
          <p:nvPr>
            <p:ph type="body" sz="quarter" idx="11"/>
          </p:nvPr>
        </p:nvSpPr>
        <p:spPr>
          <a:xfrm>
            <a:off x="6675441" y="2053959"/>
            <a:ext cx="5486399" cy="1284945"/>
          </a:xfrm>
        </p:spPr>
        <p:txBody>
          <a:bodyPr/>
          <a:lstStyle/>
          <a:p>
            <a:r>
              <a:rPr lang="en-US" dirty="0"/>
              <a:t>Telemetry</a:t>
            </a:r>
          </a:p>
          <a:p>
            <a:pPr lvl="1"/>
            <a:r>
              <a:rPr lang="en-US" dirty="0"/>
              <a:t>Process of gathering the information collected by instrumentation</a:t>
            </a:r>
            <a:r>
              <a:rPr lang="en-US" dirty="0" smtClean="0"/>
              <a:t>.</a:t>
            </a:r>
            <a:endParaRPr lang="en-US" dirty="0"/>
          </a:p>
        </p:txBody>
      </p:sp>
      <p:pic>
        <p:nvPicPr>
          <p:cNvPr id="5" name="Picture 4"/>
          <p:cNvPicPr>
            <a:picLocks noChangeAspect="1"/>
          </p:cNvPicPr>
          <p:nvPr/>
        </p:nvPicPr>
        <p:blipFill>
          <a:blip r:embed="rId3"/>
          <a:stretch>
            <a:fillRect/>
          </a:stretch>
        </p:blipFill>
        <p:spPr>
          <a:xfrm>
            <a:off x="4389458" y="3863017"/>
            <a:ext cx="7865620" cy="2789227"/>
          </a:xfrm>
          <a:prstGeom prst="rect">
            <a:avLst/>
          </a:prstGeom>
        </p:spPr>
      </p:pic>
      <p:pic>
        <p:nvPicPr>
          <p:cNvPr id="7" name="Picture 6"/>
          <p:cNvPicPr>
            <a:picLocks noChangeAspect="1"/>
          </p:cNvPicPr>
          <p:nvPr/>
        </p:nvPicPr>
        <p:blipFill>
          <a:blip r:embed="rId4"/>
          <a:stretch>
            <a:fillRect/>
          </a:stretch>
        </p:blipFill>
        <p:spPr>
          <a:xfrm>
            <a:off x="457580" y="3382398"/>
            <a:ext cx="3836713" cy="1852206"/>
          </a:xfrm>
          <a:prstGeom prst="rect">
            <a:avLst/>
          </a:prstGeom>
          <a:ln w="3175">
            <a:solidFill>
              <a:schemeClr val="tx1"/>
            </a:solidFill>
          </a:ln>
        </p:spPr>
      </p:pic>
      <p:pic>
        <p:nvPicPr>
          <p:cNvPr id="6" name="Picture 5"/>
          <p:cNvPicPr>
            <a:picLocks noChangeAspect="1"/>
          </p:cNvPicPr>
          <p:nvPr/>
        </p:nvPicPr>
        <p:blipFill>
          <a:blip r:embed="rId5"/>
          <a:stretch>
            <a:fillRect/>
          </a:stretch>
        </p:blipFill>
        <p:spPr>
          <a:xfrm>
            <a:off x="617692" y="3680141"/>
            <a:ext cx="3714848" cy="2011658"/>
          </a:xfrm>
          <a:prstGeom prst="rect">
            <a:avLst/>
          </a:prstGeom>
          <a:ln w="3175">
            <a:solidFill>
              <a:schemeClr val="tx1"/>
            </a:solidFill>
          </a:ln>
        </p:spPr>
      </p:pic>
    </p:spTree>
    <p:extLst>
      <p:ext uri="{BB962C8B-B14F-4D97-AF65-F5344CB8AC3E}">
        <p14:creationId xmlns:p14="http://schemas.microsoft.com/office/powerpoint/2010/main" val="2494482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 – Non-existent Instrumentation or Telemetry</a:t>
            </a:r>
            <a:endParaRPr lang="en-US" dirty="0"/>
          </a:p>
        </p:txBody>
      </p:sp>
      <p:sp>
        <p:nvSpPr>
          <p:cNvPr id="3" name="Rectangle 2"/>
          <p:cNvSpPr/>
          <p:nvPr/>
        </p:nvSpPr>
        <p:spPr bwMode="auto">
          <a:xfrm>
            <a:off x="2377799" y="2125677"/>
            <a:ext cx="7315120" cy="12801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smtClean="0">
                <a:gradFill>
                  <a:gsLst>
                    <a:gs pos="0">
                      <a:srgbClr val="FFFFFF"/>
                    </a:gs>
                    <a:gs pos="100000">
                      <a:srgbClr val="FFFFFF"/>
                    </a:gs>
                  </a:gsLst>
                  <a:lin ang="5400000" scaled="0"/>
                </a:gradFill>
                <a:ea typeface="Segoe UI" pitchFamily="34" charset="0"/>
                <a:cs typeface="Segoe UI" pitchFamily="34" charset="0"/>
              </a:rPr>
              <a:t>We Don’t Know What We Don’t Know</a:t>
            </a:r>
          </a:p>
        </p:txBody>
      </p:sp>
      <p:sp>
        <p:nvSpPr>
          <p:cNvPr id="6" name="Rectangle 5"/>
          <p:cNvSpPr/>
          <p:nvPr/>
        </p:nvSpPr>
        <p:spPr bwMode="auto">
          <a:xfrm>
            <a:off x="2377799" y="3658347"/>
            <a:ext cx="7315120" cy="12801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smtClean="0">
                <a:gradFill>
                  <a:gsLst>
                    <a:gs pos="0">
                      <a:srgbClr val="FFFFFF"/>
                    </a:gs>
                    <a:gs pos="100000">
                      <a:srgbClr val="FFFFFF"/>
                    </a:gs>
                  </a:gsLst>
                  <a:lin ang="5400000" scaled="0"/>
                </a:gradFill>
                <a:ea typeface="Segoe UI" pitchFamily="34" charset="0"/>
                <a:cs typeface="Segoe UI" pitchFamily="34" charset="0"/>
              </a:rPr>
              <a:t>Preemptive vs. Reactionary</a:t>
            </a:r>
          </a:p>
        </p:txBody>
      </p:sp>
      <p:sp>
        <p:nvSpPr>
          <p:cNvPr id="7" name="Rectangle 6"/>
          <p:cNvSpPr/>
          <p:nvPr/>
        </p:nvSpPr>
        <p:spPr bwMode="auto">
          <a:xfrm>
            <a:off x="2377799" y="5191017"/>
            <a:ext cx="7315120" cy="128014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smtClean="0">
                <a:gradFill>
                  <a:gsLst>
                    <a:gs pos="0">
                      <a:srgbClr val="FFFFFF"/>
                    </a:gs>
                    <a:gs pos="100000">
                      <a:srgbClr val="FFFFFF"/>
                    </a:gs>
                  </a:gsLst>
                  <a:lin ang="5400000" scaled="0"/>
                </a:gradFill>
                <a:ea typeface="Segoe UI" pitchFamily="34" charset="0"/>
                <a:cs typeface="Segoe UI" pitchFamily="34" charset="0"/>
              </a:rPr>
              <a:t>Recovery &amp;</a:t>
            </a:r>
          </a:p>
          <a:p>
            <a:pPr algn="ctr" defTabSz="932472" fontAlgn="base">
              <a:lnSpc>
                <a:spcPct val="90000"/>
              </a:lnSpc>
              <a:spcBef>
                <a:spcPct val="0"/>
              </a:spcBef>
              <a:spcAft>
                <a:spcPct val="0"/>
              </a:spcAft>
            </a:pPr>
            <a:r>
              <a:rPr lang="en-US" sz="4000" dirty="0" smtClean="0">
                <a:gradFill>
                  <a:gsLst>
                    <a:gs pos="0">
                      <a:srgbClr val="FFFFFF"/>
                    </a:gs>
                    <a:gs pos="100000">
                      <a:srgbClr val="FFFFFF"/>
                    </a:gs>
                  </a:gsLst>
                  <a:lin ang="5400000" scaled="0"/>
                </a:gradFill>
                <a:ea typeface="Segoe UI" pitchFamily="34" charset="0"/>
                <a:cs typeface="Segoe UI" pitchFamily="34" charset="0"/>
              </a:rPr>
              <a:t>Root Cause Analysis</a:t>
            </a:r>
          </a:p>
        </p:txBody>
      </p:sp>
    </p:spTree>
    <p:extLst>
      <p:ext uri="{BB962C8B-B14F-4D97-AF65-F5344CB8AC3E}">
        <p14:creationId xmlns:p14="http://schemas.microsoft.com/office/powerpoint/2010/main" val="2120353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Learned?</a:t>
            </a:r>
            <a:endParaRPr lang="en-US" dirty="0"/>
          </a:p>
        </p:txBody>
      </p:sp>
      <p:sp>
        <p:nvSpPr>
          <p:cNvPr id="3" name="Text Placeholder 2"/>
          <p:cNvSpPr>
            <a:spLocks noGrp="1"/>
          </p:cNvSpPr>
          <p:nvPr>
            <p:ph type="body" sz="quarter" idx="10"/>
          </p:nvPr>
        </p:nvSpPr>
        <p:spPr>
          <a:xfrm>
            <a:off x="274638" y="1212850"/>
            <a:ext cx="11887200" cy="724792"/>
          </a:xfrm>
        </p:spPr>
        <p:txBody>
          <a:bodyPr/>
          <a:lstStyle/>
          <a:p>
            <a:r>
              <a:rPr lang="en-US" dirty="0" smtClean="0"/>
              <a:t>3 Truths of Cloud Computing</a:t>
            </a:r>
          </a:p>
        </p:txBody>
      </p:sp>
      <p:sp>
        <p:nvSpPr>
          <p:cNvPr id="4" name="Rounded Rectangle 3"/>
          <p:cNvSpPr/>
          <p:nvPr/>
        </p:nvSpPr>
        <p:spPr bwMode="auto">
          <a:xfrm>
            <a:off x="594707" y="3131506"/>
            <a:ext cx="3383243" cy="2194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Hardware</a:t>
            </a:r>
          </a:p>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Fails</a:t>
            </a:r>
          </a:p>
        </p:txBody>
      </p:sp>
      <p:sp>
        <p:nvSpPr>
          <p:cNvPr id="5" name="Rounded Rectangle 4"/>
          <p:cNvSpPr/>
          <p:nvPr/>
        </p:nvSpPr>
        <p:spPr bwMode="auto">
          <a:xfrm>
            <a:off x="4458020" y="3114038"/>
            <a:ext cx="3383243" cy="219453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Software</a:t>
            </a:r>
          </a:p>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Has </a:t>
            </a:r>
          </a:p>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Bugs</a:t>
            </a:r>
          </a:p>
        </p:txBody>
      </p:sp>
      <p:sp>
        <p:nvSpPr>
          <p:cNvPr id="6" name="Rounded Rectangle 5"/>
          <p:cNvSpPr/>
          <p:nvPr/>
        </p:nvSpPr>
        <p:spPr bwMode="auto">
          <a:xfrm>
            <a:off x="8321334" y="3131506"/>
            <a:ext cx="3383243" cy="2194536"/>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People</a:t>
            </a:r>
          </a:p>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Make</a:t>
            </a:r>
          </a:p>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Mistakes</a:t>
            </a:r>
          </a:p>
        </p:txBody>
      </p:sp>
      <p:sp>
        <p:nvSpPr>
          <p:cNvPr id="7" name="TextBox 6"/>
          <p:cNvSpPr txBox="1"/>
          <p:nvPr/>
        </p:nvSpPr>
        <p:spPr>
          <a:xfrm>
            <a:off x="5212408" y="6441264"/>
            <a:ext cx="7520874" cy="627864"/>
          </a:xfrm>
          <a:prstGeom prst="rect">
            <a:avLst/>
          </a:prstGeom>
          <a:noFill/>
        </p:spPr>
        <p:txBody>
          <a:bodyPr wrap="square" lIns="182880" tIns="146304" rIns="182880" bIns="146304" rtlCol="0">
            <a:spAutoFit/>
          </a:bodyPr>
          <a:lstStyle/>
          <a:p>
            <a:pPr>
              <a:lnSpc>
                <a:spcPct val="90000"/>
              </a:lnSpc>
            </a:pPr>
            <a:r>
              <a:rPr lang="en-US" sz="2400" dirty="0"/>
              <a:t>Microsoft blog post on RCA of leap day bug in </a:t>
            </a:r>
            <a:r>
              <a:rPr lang="en-US" sz="2400" dirty="0" smtClean="0"/>
              <a:t>2012</a:t>
            </a:r>
            <a:endParaRPr lang="en-US" sz="2400" dirty="0"/>
          </a:p>
        </p:txBody>
      </p:sp>
    </p:spTree>
    <p:extLst>
      <p:ext uri="{BB962C8B-B14F-4D97-AF65-F5344CB8AC3E}">
        <p14:creationId xmlns:p14="http://schemas.microsoft.com/office/powerpoint/2010/main" val="929553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09668" y="5267139"/>
            <a:ext cx="444096" cy="318286"/>
          </a:xfrm>
          <a:prstGeom prst="rect">
            <a:avLst/>
          </a:prstGeom>
          <a:solidFill>
            <a:srgbClr val="B9E5FA"/>
          </a:solidFill>
        </p:spPr>
        <p:txBody>
          <a:bodyPr wrap="square" rtlCol="0" anchor="ctr">
            <a:spAutoFit/>
          </a:bodyPr>
          <a:lstStyle/>
          <a:p>
            <a:pPr algn="ctr" defTabSz="932597"/>
            <a:r>
              <a:rPr lang="en-US" sz="1428" b="1" dirty="0">
                <a:solidFill>
                  <a:srgbClr val="3B93D0"/>
                </a:solidFill>
              </a:rPr>
              <a:t>15</a:t>
            </a:r>
            <a:endParaRPr lang="en-US" sz="1224" b="1" dirty="0">
              <a:solidFill>
                <a:srgbClr val="3B93D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
            <a:ext cx="12434711" cy="6994525"/>
          </a:xfrm>
          <a:prstGeom prst="rect">
            <a:avLst/>
          </a:prstGeom>
          <a:ln>
            <a:noFill/>
          </a:ln>
        </p:spPr>
      </p:pic>
    </p:spTree>
    <p:extLst>
      <p:ext uri="{BB962C8B-B14F-4D97-AF65-F5344CB8AC3E}">
        <p14:creationId xmlns:p14="http://schemas.microsoft.com/office/powerpoint/2010/main" val="2873259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Have We Learned?</a:t>
            </a:r>
            <a:endParaRPr lang="en-US" dirty="0"/>
          </a:p>
        </p:txBody>
      </p:sp>
      <p:sp>
        <p:nvSpPr>
          <p:cNvPr id="10" name="Rectangle 9"/>
          <p:cNvSpPr/>
          <p:nvPr/>
        </p:nvSpPr>
        <p:spPr bwMode="auto">
          <a:xfrm>
            <a:off x="914778" y="1602442"/>
            <a:ext cx="3566121" cy="118870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dirty="0" smtClean="0">
                <a:gradFill>
                  <a:gsLst>
                    <a:gs pos="0">
                      <a:srgbClr val="FFFFFF"/>
                    </a:gs>
                    <a:gs pos="100000">
                      <a:srgbClr val="FFFFFF"/>
                    </a:gs>
                  </a:gsLst>
                  <a:lin ang="5400000" scaled="0"/>
                </a:gradFill>
                <a:ea typeface="Segoe UI" pitchFamily="34" charset="0"/>
                <a:cs typeface="Segoe UI" pitchFamily="34" charset="0"/>
              </a:rPr>
              <a:t>Automation</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480899" y="1602442"/>
            <a:ext cx="3566121" cy="11887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smtClean="0">
                <a:gradFill>
                  <a:gsLst>
                    <a:gs pos="0">
                      <a:srgbClr val="FFFFFF"/>
                    </a:gs>
                    <a:gs pos="100000">
                      <a:srgbClr val="FFFFFF"/>
                    </a:gs>
                  </a:gsLst>
                  <a:lin ang="5400000" scaled="0"/>
                </a:gradFill>
                <a:ea typeface="Segoe UI" pitchFamily="34" charset="0"/>
                <a:cs typeface="Segoe UI" pitchFamily="34" charset="0"/>
              </a:rPr>
              <a:t>Subscription Management</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14777" y="2791149"/>
            <a:ext cx="3566121" cy="11887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a:gradFill>
                  <a:gsLst>
                    <a:gs pos="0">
                      <a:srgbClr val="FFFFFF"/>
                    </a:gs>
                    <a:gs pos="100000">
                      <a:srgbClr val="FFFFFF"/>
                    </a:gs>
                  </a:gsLst>
                  <a:lin ang="5400000" scaled="0"/>
                </a:gradFill>
                <a:ea typeface="Segoe UI" pitchFamily="34" charset="0"/>
                <a:cs typeface="Segoe UI" pitchFamily="34" charset="0"/>
              </a:rPr>
              <a:t>Understand the Limits</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047020" y="1602442"/>
            <a:ext cx="3566121" cy="118870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a:gradFill>
                  <a:gsLst>
                    <a:gs pos="0">
                      <a:srgbClr val="FFFFFF"/>
                    </a:gs>
                    <a:gs pos="100000">
                      <a:srgbClr val="FFFFFF"/>
                    </a:gs>
                  </a:gsLst>
                  <a:lin ang="5400000" scaled="0"/>
                </a:gradFill>
                <a:ea typeface="Segoe UI" pitchFamily="34" charset="0"/>
                <a:cs typeface="Segoe UI" pitchFamily="34" charset="0"/>
              </a:rPr>
              <a:t>Understand the Platform</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480898" y="2791149"/>
            <a:ext cx="3566121" cy="118870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a:gradFill>
                  <a:gsLst>
                    <a:gs pos="0">
                      <a:srgbClr val="FFFFFF"/>
                    </a:gs>
                    <a:gs pos="100000">
                      <a:srgbClr val="FFFFFF"/>
                    </a:gs>
                  </a:gsLst>
                  <a:lin ang="5400000" scaled="0"/>
                </a:gradFill>
                <a:ea typeface="Segoe UI" pitchFamily="34" charset="0"/>
                <a:cs typeface="Segoe UI" pitchFamily="34" charset="0"/>
              </a:rPr>
              <a:t>Plan the Infrastructure</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14777" y="3979856"/>
            <a:ext cx="3566121" cy="118870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a:gradFill>
                  <a:gsLst>
                    <a:gs pos="0">
                      <a:srgbClr val="FFFFFF"/>
                    </a:gs>
                    <a:gs pos="100000">
                      <a:srgbClr val="FFFFFF"/>
                    </a:gs>
                  </a:gsLst>
                  <a:lin ang="5400000" scaled="0"/>
                </a:gradFill>
                <a:ea typeface="Segoe UI" pitchFamily="34" charset="0"/>
                <a:cs typeface="Segoe UI" pitchFamily="34" charset="0"/>
              </a:rPr>
              <a:t>Scale Strategy</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480897" y="3979856"/>
            <a:ext cx="3566122" cy="11887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a:gradFill>
                  <a:gsLst>
                    <a:gs pos="0">
                      <a:srgbClr val="FFFFFF"/>
                    </a:gs>
                    <a:gs pos="100000">
                      <a:srgbClr val="FFFFFF"/>
                    </a:gs>
                  </a:gsLst>
                  <a:lin ang="5400000" scaled="0"/>
                </a:gradFill>
                <a:ea typeface="Segoe UI" pitchFamily="34" charset="0"/>
                <a:cs typeface="Segoe UI" pitchFamily="34" charset="0"/>
              </a:rPr>
              <a:t>Load &amp; Performance Testing</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047019" y="2791149"/>
            <a:ext cx="3566121" cy="11887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a:gradFill>
                  <a:gsLst>
                    <a:gs pos="0">
                      <a:srgbClr val="FFFFFF"/>
                    </a:gs>
                    <a:gs pos="100000">
                      <a:srgbClr val="FFFFFF"/>
                    </a:gs>
                  </a:gsLst>
                  <a:lin ang="5400000" scaled="0"/>
                </a:gradFill>
                <a:ea typeface="Segoe UI" pitchFamily="34" charset="0"/>
                <a:cs typeface="Segoe UI" pitchFamily="34" charset="0"/>
              </a:rPr>
              <a:t>Embrace Failure</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8047018" y="3979856"/>
            <a:ext cx="3566121" cy="118870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a:gradFill>
                  <a:gsLst>
                    <a:gs pos="0">
                      <a:srgbClr val="FFFFFF"/>
                    </a:gs>
                    <a:gs pos="100000">
                      <a:srgbClr val="FFFFFF"/>
                    </a:gs>
                  </a:gsLst>
                  <a:lin ang="5400000" scaled="0"/>
                </a:gradFill>
                <a:ea typeface="Segoe UI" pitchFamily="34" charset="0"/>
                <a:cs typeface="Segoe UI" pitchFamily="34" charset="0"/>
              </a:rPr>
              <a:t>Work Together</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480896" y="5143164"/>
            <a:ext cx="3566121" cy="11226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32352" fontAlgn="base">
              <a:lnSpc>
                <a:spcPct val="90000"/>
              </a:lnSpc>
              <a:spcBef>
                <a:spcPct val="0"/>
              </a:spcBef>
              <a:spcAft>
                <a:spcPts val="612"/>
              </a:spcAft>
            </a:pPr>
            <a:r>
              <a:rPr lang="en-US" sz="2800" dirty="0" smtClean="0">
                <a:gradFill>
                  <a:gsLst>
                    <a:gs pos="0">
                      <a:srgbClr val="FFFFFF"/>
                    </a:gs>
                    <a:gs pos="100000">
                      <a:srgbClr val="FFFFFF"/>
                    </a:gs>
                  </a:gsLst>
                  <a:lin ang="5400000" scaled="0"/>
                </a:gradFill>
                <a:ea typeface="Segoe UI" pitchFamily="34" charset="0"/>
                <a:cs typeface="Segoe UI" pitchFamily="34" charset="0"/>
              </a:rPr>
              <a:t>Instrumentation &amp; Telemetry</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7935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9"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a:xfrm>
            <a:off x="274638" y="1212850"/>
            <a:ext cx="11887200" cy="4685876"/>
          </a:xfrm>
        </p:spPr>
        <p:txBody>
          <a:bodyPr/>
          <a:lstStyle/>
          <a:p>
            <a:r>
              <a:rPr lang="en-US" dirty="0" smtClean="0"/>
              <a:t>Michael S. Collier</a:t>
            </a:r>
          </a:p>
          <a:p>
            <a:r>
              <a:rPr lang="en-US" dirty="0" smtClean="0"/>
              <a:t>Principal Cloud Architect</a:t>
            </a:r>
          </a:p>
          <a:p>
            <a:endParaRPr lang="en-US" dirty="0"/>
          </a:p>
          <a:p>
            <a:r>
              <a:rPr lang="en-US" dirty="0" smtClean="0"/>
              <a:t>michaelc@aditi.com</a:t>
            </a:r>
          </a:p>
          <a:p>
            <a:r>
              <a:rPr lang="en-US" dirty="0" smtClean="0"/>
              <a:t>@</a:t>
            </a:r>
            <a:r>
              <a:rPr lang="en-US" dirty="0" err="1" smtClean="0"/>
              <a:t>MichaelCollier</a:t>
            </a:r>
            <a:endParaRPr lang="en-US" dirty="0" smtClean="0"/>
          </a:p>
          <a:p>
            <a:r>
              <a:rPr lang="en-US" dirty="0" smtClean="0"/>
              <a:t>www.MichaelSCollier.com</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5508" y="4900672"/>
            <a:ext cx="2314580" cy="93611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316" y="5263454"/>
            <a:ext cx="3924300" cy="158115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0039" t="6821" r="39052" b="43180"/>
          <a:stretch/>
        </p:blipFill>
        <p:spPr>
          <a:xfrm>
            <a:off x="9469810" y="1008748"/>
            <a:ext cx="2285975" cy="3657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3950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409" y="233154"/>
            <a:ext cx="8530442" cy="1267909"/>
          </a:xfrm>
        </p:spPr>
        <p:txBody>
          <a:bodyPr/>
          <a:lstStyle/>
          <a:p>
            <a:r>
              <a:rPr lang="en-US" sz="4488" b="1" i="1" dirty="0">
                <a:solidFill>
                  <a:schemeClr val="accent2"/>
                </a:solidFill>
              </a:rPr>
              <a:t>Central Ohio Cloud Computing </a:t>
            </a:r>
            <a:br>
              <a:rPr lang="en-US" sz="4488" b="1" i="1" dirty="0">
                <a:solidFill>
                  <a:schemeClr val="accent2"/>
                </a:solidFill>
              </a:rPr>
            </a:br>
            <a:r>
              <a:rPr lang="en-US" sz="4488" b="1" i="1" dirty="0">
                <a:solidFill>
                  <a:schemeClr val="accent2"/>
                </a:solidFill>
              </a:rPr>
              <a:t>User Group</a:t>
            </a:r>
            <a:endParaRPr lang="en-US" sz="4488" b="1" i="1" dirty="0">
              <a:solidFill>
                <a:schemeClr val="accent2"/>
              </a:solidFill>
            </a:endParaRPr>
          </a:p>
        </p:txBody>
      </p:sp>
      <p:sp>
        <p:nvSpPr>
          <p:cNvPr id="3" name="Content Placeholder 2"/>
          <p:cNvSpPr>
            <a:spLocks noGrp="1"/>
          </p:cNvSpPr>
          <p:nvPr>
            <p:ph idx="1"/>
          </p:nvPr>
        </p:nvSpPr>
        <p:spPr>
          <a:xfrm>
            <a:off x="1952410" y="1476622"/>
            <a:ext cx="8530441" cy="5533009"/>
          </a:xfrm>
        </p:spPr>
        <p:txBody>
          <a:bodyPr/>
          <a:lstStyle/>
          <a:p>
            <a:pPr marL="0" indent="0">
              <a:buNone/>
            </a:pPr>
            <a:r>
              <a:rPr lang="en-US" sz="2448" b="1" dirty="0">
                <a:solidFill>
                  <a:schemeClr val="accent4"/>
                </a:solidFill>
              </a:rPr>
              <a:t>What</a:t>
            </a:r>
          </a:p>
          <a:p>
            <a:r>
              <a:rPr lang="en-US" sz="2448" dirty="0"/>
              <a:t>Local user group for the sharing of ideas and learning about all things cloud computing.  The group will not focus on any one vendor.  Over the year there will be meetings to discuss Windows Azure, Amazon AWS, Google App Engine, and several others.</a:t>
            </a:r>
          </a:p>
          <a:p>
            <a:pPr marL="0" indent="0">
              <a:buNone/>
            </a:pPr>
            <a:r>
              <a:rPr lang="en-US" sz="2448" b="1" dirty="0">
                <a:solidFill>
                  <a:schemeClr val="accent4"/>
                </a:solidFill>
              </a:rPr>
              <a:t>When</a:t>
            </a:r>
          </a:p>
          <a:p>
            <a:r>
              <a:rPr lang="en-US" sz="2448" dirty="0"/>
              <a:t>Second Monday of each month</a:t>
            </a:r>
          </a:p>
          <a:p>
            <a:r>
              <a:rPr lang="en-US" sz="2448" dirty="0"/>
              <a:t>6pm – 8pm</a:t>
            </a:r>
          </a:p>
          <a:p>
            <a:pPr marL="0" indent="0">
              <a:buNone/>
            </a:pPr>
            <a:r>
              <a:rPr lang="en-US" sz="2448" b="1" dirty="0">
                <a:solidFill>
                  <a:schemeClr val="accent4"/>
                </a:solidFill>
              </a:rPr>
              <a:t>Where</a:t>
            </a:r>
          </a:p>
          <a:p>
            <a:r>
              <a:rPr lang="en-US" sz="2448" dirty="0"/>
              <a:t>Improving Enterprises</a:t>
            </a:r>
          </a:p>
          <a:p>
            <a:pPr marL="0" indent="0">
              <a:buNone/>
            </a:pPr>
            <a:r>
              <a:rPr lang="en-US" sz="2448" b="1" dirty="0">
                <a:solidFill>
                  <a:schemeClr val="accent4"/>
                </a:solidFill>
              </a:rPr>
              <a:t>More Information</a:t>
            </a:r>
          </a:p>
          <a:p>
            <a:r>
              <a:rPr lang="en-US" sz="2448" dirty="0"/>
              <a:t>www.coccug.org</a:t>
            </a:r>
          </a:p>
          <a:p>
            <a:r>
              <a:rPr lang="en-US" sz="2448" dirty="0"/>
              <a:t>@</a:t>
            </a:r>
            <a:r>
              <a:rPr lang="en-US" sz="2448" dirty="0" err="1"/>
              <a:t>coccug</a:t>
            </a:r>
            <a:endParaRPr lang="en-US" sz="2448" dirty="0"/>
          </a:p>
        </p:txBody>
      </p:sp>
      <p:sp>
        <p:nvSpPr>
          <p:cNvPr id="4" name="TextBox 3"/>
          <p:cNvSpPr txBox="1"/>
          <p:nvPr/>
        </p:nvSpPr>
        <p:spPr>
          <a:xfrm rot="19929198">
            <a:off x="8483968" y="4872195"/>
            <a:ext cx="2743170" cy="1231106"/>
          </a:xfrm>
          <a:prstGeom prst="rect">
            <a:avLst/>
          </a:prstGeom>
          <a:noFill/>
        </p:spPr>
        <p:txBody>
          <a:bodyPr wrap="square" lIns="0" tIns="0" rIns="0" bIns="0" rtlCol="0">
            <a:spAutoFit/>
          </a:bodyPr>
          <a:lstStyle/>
          <a:p>
            <a:pPr algn="ctr">
              <a:lnSpc>
                <a:spcPct val="90000"/>
              </a:lnSpc>
              <a:spcBef>
                <a:spcPct val="20000"/>
              </a:spcBef>
              <a:buSzPct val="80000"/>
            </a:pPr>
            <a:r>
              <a:rPr lang="en-US" sz="4000" dirty="0" smtClean="0">
                <a:solidFill>
                  <a:schemeClr val="accent2"/>
                </a:solidFill>
              </a:rPr>
              <a:t>April 14</a:t>
            </a:r>
            <a:r>
              <a:rPr lang="en-US" sz="4000" baseline="30000" dirty="0" smtClean="0">
                <a:solidFill>
                  <a:schemeClr val="accent2"/>
                </a:solidFill>
              </a:rPr>
              <a:t>th</a:t>
            </a:r>
            <a:endParaRPr lang="en-US" sz="4000" dirty="0">
              <a:solidFill>
                <a:schemeClr val="accent2"/>
              </a:solidFill>
            </a:endParaRPr>
          </a:p>
          <a:p>
            <a:pPr algn="ctr">
              <a:lnSpc>
                <a:spcPct val="90000"/>
              </a:lnSpc>
              <a:spcBef>
                <a:spcPct val="20000"/>
              </a:spcBef>
              <a:buSzPct val="80000"/>
            </a:pPr>
            <a:r>
              <a:rPr lang="en-US" sz="4000" dirty="0" smtClean="0">
                <a:gradFill>
                  <a:gsLst>
                    <a:gs pos="0">
                      <a:srgbClr val="292929">
                        <a:lumMod val="90000"/>
                        <a:lumOff val="10000"/>
                      </a:srgbClr>
                    </a:gs>
                    <a:gs pos="86000">
                      <a:srgbClr val="292929">
                        <a:lumMod val="90000"/>
                        <a:lumOff val="10000"/>
                      </a:srgbClr>
                    </a:gs>
                  </a:gsLst>
                  <a:lin ang="5400000" scaled="0"/>
                </a:gradFill>
              </a:rPr>
              <a:t>Jared Faris</a:t>
            </a:r>
            <a:endParaRPr lang="en-US" sz="4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616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Disclaimer</a:t>
            </a:r>
            <a:endParaRPr lang="en-US" dirty="0"/>
          </a:p>
        </p:txBody>
      </p:sp>
      <p:sp>
        <p:nvSpPr>
          <p:cNvPr id="5" name="Text Placeholder 4"/>
          <p:cNvSpPr>
            <a:spLocks noGrp="1"/>
          </p:cNvSpPr>
          <p:nvPr>
            <p:ph type="body" sz="quarter" idx="10"/>
          </p:nvPr>
        </p:nvSpPr>
        <p:spPr>
          <a:xfrm>
            <a:off x="274638" y="1212850"/>
            <a:ext cx="11887200" cy="5287579"/>
          </a:xfrm>
        </p:spPr>
        <p:txBody>
          <a:bodyPr/>
          <a:lstStyle/>
          <a:p>
            <a:r>
              <a:rPr lang="en-US" sz="3600" dirty="0" smtClean="0"/>
              <a:t>This is a talk on what NOT to do.</a:t>
            </a:r>
          </a:p>
          <a:p>
            <a:endParaRPr lang="en-US" sz="3600" dirty="0"/>
          </a:p>
          <a:p>
            <a:r>
              <a:rPr lang="en-US" sz="3600" dirty="0" smtClean="0"/>
              <a:t>Inspired by real projects . . . . Real people did this stuff!</a:t>
            </a:r>
          </a:p>
          <a:p>
            <a:endParaRPr lang="en-US" sz="3600" dirty="0"/>
          </a:p>
          <a:p>
            <a:r>
              <a:rPr lang="en-US" sz="3600" dirty="0" smtClean="0"/>
              <a:t>Names withheld to protect the</a:t>
            </a:r>
          </a:p>
          <a:p>
            <a:r>
              <a:rPr lang="en-US" sz="3600" dirty="0" smtClean="0"/>
              <a:t>“innocent”.</a:t>
            </a:r>
          </a:p>
          <a:p>
            <a:endParaRPr lang="en-US" sz="3600" dirty="0"/>
          </a:p>
          <a:p>
            <a:r>
              <a:rPr lang="en-US" sz="3600" dirty="0" smtClean="0"/>
              <a:t>Do and you will #FAIL</a:t>
            </a:r>
          </a:p>
          <a:p>
            <a:r>
              <a:rPr lang="en-US" sz="2000" dirty="0"/>
              <a:t>a</a:t>
            </a:r>
            <a:r>
              <a:rPr lang="en-US" sz="2000" dirty="0" smtClean="0"/>
              <a:t>nd you’re paying me a lot of money to fix your $^!+ . . . . </a:t>
            </a:r>
            <a:r>
              <a:rPr lang="en-US" sz="2000" dirty="0" smtClean="0">
                <a:sym typeface="Wingdings" panose="05000000000000000000" pitchFamily="2" charset="2"/>
              </a:rPr>
              <a:t></a:t>
            </a:r>
            <a:endParaRPr lang="en-US" sz="2000" dirty="0"/>
          </a:p>
        </p:txBody>
      </p:sp>
      <p:pic>
        <p:nvPicPr>
          <p:cNvPr id="1026" name="Picture 2" descr="Justice is Serv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274" y="3863019"/>
            <a:ext cx="5250609" cy="2950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692919" y="6304991"/>
            <a:ext cx="3017487" cy="627864"/>
          </a:xfrm>
          <a:prstGeom prst="rect">
            <a:avLst/>
          </a:prstGeom>
          <a:noFill/>
        </p:spPr>
        <p:txBody>
          <a:bodyPr wrap="square" lIns="182880" tIns="146304" rIns="182880" bIns="146304" rtlCol="0">
            <a:spAutoFit/>
          </a:bodyPr>
          <a:lstStyle/>
          <a:p>
            <a:pPr>
              <a:lnSpc>
                <a:spcPct val="90000"/>
              </a:lnSpc>
            </a:pPr>
            <a:r>
              <a:rPr lang="en-US" sz="2400" b="1" dirty="0" smtClean="0">
                <a:solidFill>
                  <a:schemeClr val="bg1"/>
                </a:solidFill>
                <a:effectLst>
                  <a:outerShdw blurRad="38100" dist="38100" dir="2700000" algn="tl">
                    <a:srgbClr val="000000">
                      <a:alpha val="43137"/>
                    </a:srgbClr>
                  </a:outerShdw>
                </a:effectLst>
              </a:rPr>
              <a:t>Justice is Served</a:t>
            </a:r>
          </a:p>
        </p:txBody>
      </p:sp>
      <p:sp>
        <p:nvSpPr>
          <p:cNvPr id="7" name="TextBox 6"/>
          <p:cNvSpPr txBox="1"/>
          <p:nvPr/>
        </p:nvSpPr>
        <p:spPr>
          <a:xfrm>
            <a:off x="7498383" y="6697627"/>
            <a:ext cx="4762500" cy="406265"/>
          </a:xfrm>
          <a:prstGeom prst="rect">
            <a:avLst/>
          </a:prstGeom>
          <a:noFill/>
        </p:spPr>
        <p:txBody>
          <a:bodyPr wrap="square" lIns="182880" tIns="146304" rIns="182880" bIns="146304" rtlCol="0">
            <a:spAutoFit/>
          </a:bodyPr>
          <a:lstStyle/>
          <a:p>
            <a:pPr algn="ctr">
              <a:lnSpc>
                <a:spcPct val="90000"/>
              </a:lnSpc>
            </a:pPr>
            <a:r>
              <a:rPr lang="en-US" sz="800" dirty="0" smtClean="0">
                <a:gradFill>
                  <a:gsLst>
                    <a:gs pos="2917">
                      <a:schemeClr val="tx1"/>
                    </a:gs>
                    <a:gs pos="30000">
                      <a:schemeClr val="tx1"/>
                    </a:gs>
                  </a:gsLst>
                  <a:lin ang="5400000" scaled="0"/>
                </a:gradFill>
              </a:rPr>
              <a:t>Image courtesy </a:t>
            </a:r>
            <a:r>
              <a:rPr lang="en-US" sz="800" dirty="0">
                <a:gradFill>
                  <a:gsLst>
                    <a:gs pos="2917">
                      <a:schemeClr val="tx1"/>
                    </a:gs>
                    <a:gs pos="30000">
                      <a:schemeClr val="tx1"/>
                    </a:gs>
                  </a:gsLst>
                  <a:lin ang="5400000" scaled="0"/>
                </a:gradFill>
              </a:rPr>
              <a:t>of </a:t>
            </a:r>
            <a:r>
              <a:rPr lang="en-US" sz="800" dirty="0">
                <a:gradFill>
                  <a:gsLst>
                    <a:gs pos="2917">
                      <a:schemeClr val="tx1"/>
                    </a:gs>
                    <a:gs pos="30000">
                      <a:schemeClr val="tx1"/>
                    </a:gs>
                  </a:gsLst>
                  <a:lin ang="5400000" scaled="0"/>
                </a:gradFill>
                <a:hlinkClick r:id="rId4"/>
              </a:rPr>
              <a:t>http://</a:t>
            </a:r>
            <a:r>
              <a:rPr lang="en-US" sz="800" dirty="0" smtClean="0">
                <a:gradFill>
                  <a:gsLst>
                    <a:gs pos="2917">
                      <a:schemeClr val="tx1"/>
                    </a:gs>
                    <a:gs pos="30000">
                      <a:schemeClr val="tx1"/>
                    </a:gs>
                  </a:gsLst>
                  <a:lin ang="5400000" scaled="0"/>
                </a:gradFill>
                <a:hlinkClick r:id="rId4"/>
              </a:rPr>
              <a:t>cheezburger.com/8106642432</a:t>
            </a:r>
            <a:r>
              <a:rPr lang="en-US" sz="800" dirty="0" smtClean="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5689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3d9Cp2RCaH8/TalXvZKqqDI/AAAAAAAAFUc/0j4E-2rJ6qw/s1600/angry-baby-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034" y="0"/>
            <a:ext cx="7420404" cy="67793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6669306"/>
            <a:ext cx="12436475" cy="447815"/>
          </a:xfrm>
          <a:prstGeom prst="rect">
            <a:avLst/>
          </a:prstGeom>
          <a:noFill/>
        </p:spPr>
        <p:txBody>
          <a:bodyPr wrap="square" lIns="182880" tIns="146304" rIns="182880" bIns="146304" rtlCol="0">
            <a:spAutoFit/>
          </a:bodyPr>
          <a:lstStyle/>
          <a:p>
            <a:pPr algn="ctr">
              <a:lnSpc>
                <a:spcPct val="90000"/>
              </a:lnSpc>
            </a:pPr>
            <a:r>
              <a:rPr lang="en-US" sz="1100" dirty="0"/>
              <a:t>http://3.bp.blogspot.com/-3d9Cp2RCaH8/TalXvZKqqDI/AAAAAAAAFUc/0j4E-2rJ6qw/s1600/angry-baby-6.jpg</a:t>
            </a:r>
            <a:endParaRPr lang="en-US" sz="1100" dirty="0" smtClean="0"/>
          </a:p>
        </p:txBody>
      </p:sp>
      <p:sp>
        <p:nvSpPr>
          <p:cNvPr id="6" name="TextBox 5"/>
          <p:cNvSpPr txBox="1"/>
          <p:nvPr/>
        </p:nvSpPr>
        <p:spPr>
          <a:xfrm>
            <a:off x="1052170" y="-13850"/>
            <a:ext cx="10332133" cy="1043363"/>
          </a:xfrm>
          <a:prstGeom prst="rect">
            <a:avLst/>
          </a:prstGeom>
          <a:noFill/>
        </p:spPr>
        <p:txBody>
          <a:bodyPr wrap="square" lIns="182880" tIns="146304" rIns="182880" bIns="146304" rtlCol="0">
            <a:spAutoFit/>
          </a:bodyPr>
          <a:lstStyle/>
          <a:p>
            <a:pPr algn="ctr">
              <a:lnSpc>
                <a:spcPct val="90000"/>
              </a:lnSpc>
            </a:pPr>
            <a:r>
              <a:rPr lang="en-US" sz="5400" b="1" dirty="0" smtClean="0">
                <a:solidFill>
                  <a:schemeClr val="bg1"/>
                </a:solidFill>
                <a:effectLst>
                  <a:outerShdw blurRad="38100" dist="38100" dir="2700000" algn="tl">
                    <a:srgbClr val="000000">
                      <a:alpha val="43137"/>
                    </a:srgbClr>
                  </a:outerShdw>
                </a:effectLst>
              </a:rPr>
              <a:t>More PowerPoint?!?</a:t>
            </a:r>
          </a:p>
        </p:txBody>
      </p:sp>
    </p:spTree>
    <p:extLst>
      <p:ext uri="{BB962C8B-B14F-4D97-AF65-F5344CB8AC3E}">
        <p14:creationId xmlns:p14="http://schemas.microsoft.com/office/powerpoint/2010/main" val="2969944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 Lack of Automation</a:t>
            </a:r>
            <a:endParaRPr lang="en-US" dirty="0"/>
          </a:p>
        </p:txBody>
      </p:sp>
      <p:sp>
        <p:nvSpPr>
          <p:cNvPr id="5" name="Text Placeholder 4"/>
          <p:cNvSpPr>
            <a:spLocks noGrp="1"/>
          </p:cNvSpPr>
          <p:nvPr>
            <p:ph type="body" sz="quarter" idx="10"/>
          </p:nvPr>
        </p:nvSpPr>
        <p:spPr>
          <a:xfrm>
            <a:off x="274638" y="1212850"/>
            <a:ext cx="11887200" cy="1384972"/>
          </a:xfrm>
        </p:spPr>
        <p:txBody>
          <a:bodyPr/>
          <a:lstStyle/>
          <a:p>
            <a:pPr algn="ctr"/>
            <a:r>
              <a:rPr lang="en-US" dirty="0"/>
              <a:t>Manual deployments . . . #1 technique</a:t>
            </a:r>
          </a:p>
          <a:p>
            <a:endParaRPr lang="en-US" dirty="0"/>
          </a:p>
        </p:txBody>
      </p:sp>
      <p:pic>
        <p:nvPicPr>
          <p:cNvPr id="3" name="Picture 2"/>
          <p:cNvPicPr>
            <a:picLocks noChangeAspect="1"/>
          </p:cNvPicPr>
          <p:nvPr/>
        </p:nvPicPr>
        <p:blipFill>
          <a:blip r:embed="rId3"/>
          <a:stretch>
            <a:fillRect/>
          </a:stretch>
        </p:blipFill>
        <p:spPr>
          <a:xfrm>
            <a:off x="366142" y="2079957"/>
            <a:ext cx="5065190" cy="3428963"/>
          </a:xfrm>
          <a:prstGeom prst="rect">
            <a:avLst/>
          </a:prstGeom>
        </p:spPr>
      </p:pic>
      <p:pic>
        <p:nvPicPr>
          <p:cNvPr id="7" name="Picture 6"/>
          <p:cNvPicPr>
            <a:picLocks noChangeAspect="1"/>
          </p:cNvPicPr>
          <p:nvPr/>
        </p:nvPicPr>
        <p:blipFill>
          <a:blip r:embed="rId4"/>
          <a:stretch>
            <a:fillRect/>
          </a:stretch>
        </p:blipFill>
        <p:spPr>
          <a:xfrm>
            <a:off x="6858310" y="1905336"/>
            <a:ext cx="5041673" cy="4163882"/>
          </a:xfrm>
          <a:prstGeom prst="rect">
            <a:avLst/>
          </a:prstGeom>
        </p:spPr>
      </p:pic>
      <p:pic>
        <p:nvPicPr>
          <p:cNvPr id="9" name="Picture 8"/>
          <p:cNvPicPr>
            <a:picLocks noChangeAspect="1"/>
          </p:cNvPicPr>
          <p:nvPr/>
        </p:nvPicPr>
        <p:blipFill>
          <a:blip r:embed="rId5"/>
          <a:stretch>
            <a:fillRect/>
          </a:stretch>
        </p:blipFill>
        <p:spPr>
          <a:xfrm>
            <a:off x="5497795" y="3863018"/>
            <a:ext cx="6556716" cy="3027588"/>
          </a:xfrm>
          <a:prstGeom prst="rect">
            <a:avLst/>
          </a:prstGeom>
        </p:spPr>
      </p:pic>
    </p:spTree>
    <p:extLst>
      <p:ext uri="{BB962C8B-B14F-4D97-AF65-F5344CB8AC3E}">
        <p14:creationId xmlns:p14="http://schemas.microsoft.com/office/powerpoint/2010/main" val="1585861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 Lack of Automation</a:t>
            </a:r>
            <a:endParaRPr lang="en-US" dirty="0"/>
          </a:p>
        </p:txBody>
      </p:sp>
      <p:sp>
        <p:nvSpPr>
          <p:cNvPr id="3" name="Text Placeholder 2"/>
          <p:cNvSpPr>
            <a:spLocks noGrp="1"/>
          </p:cNvSpPr>
          <p:nvPr>
            <p:ph type="body" sz="quarter" idx="10"/>
          </p:nvPr>
        </p:nvSpPr>
        <p:spPr>
          <a:xfrm>
            <a:off x="274638" y="1212850"/>
            <a:ext cx="11887200" cy="724792"/>
          </a:xfrm>
        </p:spPr>
        <p:txBody>
          <a:bodyPr/>
          <a:lstStyle/>
          <a:p>
            <a:pPr algn="ctr"/>
            <a:r>
              <a:rPr lang="en-US" dirty="0"/>
              <a:t>Use PowerShell to script the </a:t>
            </a:r>
            <a:r>
              <a:rPr lang="en-US" dirty="0" smtClean="0"/>
              <a:t>process</a:t>
            </a:r>
            <a:endParaRPr lang="en-US" dirty="0"/>
          </a:p>
        </p:txBody>
      </p:sp>
      <p:sp>
        <p:nvSpPr>
          <p:cNvPr id="5" name="Rectangle 4"/>
          <p:cNvSpPr/>
          <p:nvPr/>
        </p:nvSpPr>
        <p:spPr bwMode="auto">
          <a:xfrm>
            <a:off x="46008" y="1937642"/>
            <a:ext cx="12344460" cy="50568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200" b="1" dirty="0">
                <a:latin typeface="Consolas" panose="020B0609020204030204" pitchFamily="49" charset="0"/>
                <a:cs typeface="Consolas" panose="020B0609020204030204" pitchFamily="49" charset="0"/>
              </a:rPr>
              <a:t>New-</a:t>
            </a:r>
            <a:r>
              <a:rPr lang="en-US" sz="2200" b="1" dirty="0" err="1">
                <a:latin typeface="Consolas" panose="020B0609020204030204" pitchFamily="49" charset="0"/>
                <a:cs typeface="Consolas" panose="020B0609020204030204" pitchFamily="49" charset="0"/>
              </a:rPr>
              <a:t>AzureService</a:t>
            </a:r>
            <a:r>
              <a:rPr lang="en-US" sz="2200" dirty="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a:t>
            </a:r>
            <a:r>
              <a:rPr lang="en-US" sz="2200" i="1" dirty="0" err="1">
                <a:latin typeface="Consolas" panose="020B0609020204030204" pitchFamily="49" charset="0"/>
                <a:cs typeface="Consolas" panose="020B0609020204030204" pitchFamily="49" charset="0"/>
              </a:rPr>
              <a:t>ServiceName</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MyServiceName</a:t>
            </a:r>
            <a:r>
              <a:rPr lang="en-US" sz="2200" dirty="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-Location</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MyServiceLocation</a:t>
            </a:r>
            <a:endParaRPr lang="en-US" sz="2200"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sz="2200" b="1" dirty="0">
                <a:latin typeface="Consolas" panose="020B0609020204030204" pitchFamily="49" charset="0"/>
                <a:cs typeface="Consolas" panose="020B0609020204030204" pitchFamily="49" charset="0"/>
              </a:rPr>
              <a:t>New-</a:t>
            </a:r>
            <a:r>
              <a:rPr lang="en-US" sz="2200" b="1" dirty="0" err="1">
                <a:latin typeface="Consolas" panose="020B0609020204030204" pitchFamily="49" charset="0"/>
                <a:cs typeface="Consolas" panose="020B0609020204030204" pitchFamily="49" charset="0"/>
              </a:rPr>
              <a:t>AzureStorageAccount</a:t>
            </a:r>
            <a:r>
              <a:rPr lang="en-US" sz="2200" dirty="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a:t>
            </a:r>
            <a:r>
              <a:rPr lang="en-US" sz="2200" i="1" dirty="0" err="1">
                <a:latin typeface="Consolas" panose="020B0609020204030204" pitchFamily="49" charset="0"/>
                <a:cs typeface="Consolas" panose="020B0609020204030204" pitchFamily="49" charset="0"/>
              </a:rPr>
              <a:t>StorageAccountName</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MyStorageAccountName</a:t>
            </a:r>
            <a:r>
              <a:rPr lang="en-US" sz="2200" dirty="0">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a:t>
            </a:r>
          </a:p>
          <a:p>
            <a:r>
              <a:rPr lang="en-US" sz="2200" i="1" dirty="0" smtClean="0">
                <a:latin typeface="Consolas" panose="020B0609020204030204" pitchFamily="49" charset="0"/>
                <a:cs typeface="Consolas" panose="020B0609020204030204" pitchFamily="49" charset="0"/>
              </a:rPr>
              <a:t>-</a:t>
            </a:r>
            <a:r>
              <a:rPr lang="en-US" sz="2200" i="1" dirty="0">
                <a:latin typeface="Consolas" panose="020B0609020204030204" pitchFamily="49" charset="0"/>
                <a:cs typeface="Consolas" panose="020B0609020204030204" pitchFamily="49" charset="0"/>
              </a:rPr>
              <a:t>Location</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MyStorageLocation</a:t>
            </a:r>
            <a:r>
              <a:rPr lang="en-US" sz="2200" dirty="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-Verbose</a:t>
            </a:r>
            <a:endParaRPr lang="en-US" sz="2200"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sz="2200" b="1" dirty="0" smtClean="0">
                <a:latin typeface="Consolas" panose="020B0609020204030204" pitchFamily="49" charset="0"/>
                <a:cs typeface="Consolas" panose="020B0609020204030204" pitchFamily="49" charset="0"/>
              </a:rPr>
              <a:t>New-</a:t>
            </a:r>
            <a:r>
              <a:rPr lang="en-US" sz="2200" b="1" dirty="0" err="1" smtClean="0">
                <a:latin typeface="Consolas" panose="020B0609020204030204" pitchFamily="49" charset="0"/>
                <a:cs typeface="Consolas" panose="020B0609020204030204" pitchFamily="49" charset="0"/>
              </a:rPr>
              <a:t>AzureSqlDatabaseServer</a:t>
            </a:r>
            <a:r>
              <a:rPr lang="en-US" sz="2200" dirty="0" smtClean="0">
                <a:latin typeface="Consolas" panose="020B0609020204030204" pitchFamily="49" charset="0"/>
                <a:cs typeface="Consolas" panose="020B0609020204030204" pitchFamily="49" charset="0"/>
              </a:rPr>
              <a:t> </a:t>
            </a:r>
            <a:r>
              <a:rPr lang="en-US" sz="2200" i="1" dirty="0" smtClean="0">
                <a:latin typeface="Consolas" panose="020B0609020204030204" pitchFamily="49" charset="0"/>
                <a:cs typeface="Consolas" panose="020B0609020204030204" pitchFamily="49" charset="0"/>
              </a:rPr>
              <a:t>–</a:t>
            </a:r>
            <a:r>
              <a:rPr lang="en-US" sz="2200" i="1" dirty="0" err="1" smtClean="0">
                <a:latin typeface="Consolas" panose="020B0609020204030204" pitchFamily="49" charset="0"/>
                <a:cs typeface="Consolas" panose="020B0609020204030204" pitchFamily="49" charset="0"/>
              </a:rPr>
              <a:t>AdministratorLogin</a:t>
            </a:r>
            <a:r>
              <a:rPr lang="en-US" sz="2200" i="1" dirty="0" smtClean="0">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a:t>
            </a:r>
            <a:r>
              <a:rPr lang="en-US" sz="2200" dirty="0" err="1">
                <a:latin typeface="Consolas" panose="020B0609020204030204" pitchFamily="49" charset="0"/>
                <a:cs typeface="Consolas" panose="020B0609020204030204" pitchFamily="49" charset="0"/>
              </a:rPr>
              <a:t>credential.UserName</a:t>
            </a:r>
            <a:r>
              <a:rPr lang="en-US" sz="2200" dirty="0">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a:t>
            </a:r>
          </a:p>
          <a:p>
            <a:r>
              <a:rPr lang="en-US" sz="2200" i="1" dirty="0" smtClean="0">
                <a:latin typeface="Consolas" panose="020B0609020204030204" pitchFamily="49" charset="0"/>
                <a:cs typeface="Consolas" panose="020B0609020204030204" pitchFamily="49" charset="0"/>
              </a:rPr>
              <a:t>-</a:t>
            </a:r>
            <a:r>
              <a:rPr lang="en-US" sz="2200" i="1" dirty="0" err="1" smtClean="0">
                <a:latin typeface="Consolas" panose="020B0609020204030204" pitchFamily="49" charset="0"/>
                <a:cs typeface="Consolas" panose="020B0609020204030204" pitchFamily="49" charset="0"/>
              </a:rPr>
              <a:t>AdministratorLoginPassword</a:t>
            </a:r>
            <a:r>
              <a:rPr lang="en-US" sz="2200" i="1" dirty="0" smtClean="0">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credential.GetNetworkCredential</a:t>
            </a:r>
            <a:r>
              <a:rPr lang="en-US" sz="2200" dirty="0">
                <a:latin typeface="Consolas" panose="020B0609020204030204" pitchFamily="49" charset="0"/>
                <a:cs typeface="Consolas" panose="020B0609020204030204" pitchFamily="49" charset="0"/>
              </a:rPr>
              <a:t>().Password </a:t>
            </a:r>
            <a:r>
              <a:rPr lang="en-US" sz="2200" dirty="0" smtClean="0">
                <a:latin typeface="Consolas" panose="020B0609020204030204" pitchFamily="49" charset="0"/>
                <a:cs typeface="Consolas" panose="020B0609020204030204" pitchFamily="49" charset="0"/>
              </a:rPr>
              <a:t>`</a:t>
            </a:r>
          </a:p>
          <a:p>
            <a:r>
              <a:rPr lang="en-US" sz="2200" i="1" dirty="0" smtClean="0">
                <a:latin typeface="Consolas" panose="020B0609020204030204" pitchFamily="49" charset="0"/>
                <a:cs typeface="Consolas" panose="020B0609020204030204" pitchFamily="49" charset="0"/>
              </a:rPr>
              <a:t>-</a:t>
            </a:r>
            <a:r>
              <a:rPr lang="en-US" sz="2200" i="1" dirty="0">
                <a:latin typeface="Consolas" panose="020B0609020204030204" pitchFamily="49" charset="0"/>
                <a:cs typeface="Consolas" panose="020B0609020204030204" pitchFamily="49" charset="0"/>
              </a:rPr>
              <a:t>Location</a:t>
            </a:r>
            <a:r>
              <a:rPr lang="en-US" sz="2200" dirty="0">
                <a:latin typeface="Consolas" panose="020B0609020204030204" pitchFamily="49" charset="0"/>
                <a:cs typeface="Consolas" panose="020B0609020204030204" pitchFamily="49" charset="0"/>
              </a:rPr>
              <a:t> $Location</a:t>
            </a:r>
          </a:p>
          <a:p>
            <a:endParaRPr lang="en-US" sz="2000" dirty="0">
              <a:latin typeface="Consolas" panose="020B0609020204030204" pitchFamily="49" charset="0"/>
              <a:cs typeface="Consolas" panose="020B0609020204030204" pitchFamily="49" charset="0"/>
            </a:endParaRPr>
          </a:p>
          <a:p>
            <a:r>
              <a:rPr lang="en-US" sz="2200" b="1" dirty="0">
                <a:latin typeface="Consolas" panose="020B0609020204030204" pitchFamily="49" charset="0"/>
                <a:cs typeface="Consolas" panose="020B0609020204030204" pitchFamily="49" charset="0"/>
              </a:rPr>
              <a:t>New-</a:t>
            </a:r>
            <a:r>
              <a:rPr lang="en-US" sz="2200" b="1" dirty="0" err="1">
                <a:latin typeface="Consolas" panose="020B0609020204030204" pitchFamily="49" charset="0"/>
                <a:cs typeface="Consolas" panose="020B0609020204030204" pitchFamily="49" charset="0"/>
              </a:rPr>
              <a:t>AzureDeployment</a:t>
            </a:r>
            <a:r>
              <a:rPr lang="en-US" sz="2200" dirty="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a:t>
            </a:r>
            <a:r>
              <a:rPr lang="en-US" sz="2200" i="1" dirty="0" err="1">
                <a:latin typeface="Consolas" panose="020B0609020204030204" pitchFamily="49" charset="0"/>
                <a:cs typeface="Consolas" panose="020B0609020204030204" pitchFamily="49" charset="0"/>
              </a:rPr>
              <a:t>ServiceName</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MyServiceName</a:t>
            </a:r>
            <a:r>
              <a:rPr lang="en-US" sz="2200" dirty="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-Slot</a:t>
            </a:r>
            <a:r>
              <a:rPr lang="en-US" sz="2200" dirty="0">
                <a:latin typeface="Consolas" panose="020B0609020204030204" pitchFamily="49" charset="0"/>
                <a:cs typeface="Consolas" panose="020B0609020204030204" pitchFamily="49" charset="0"/>
              </a:rPr>
              <a:t> Production </a:t>
            </a:r>
            <a:r>
              <a:rPr lang="en-US" sz="2200" dirty="0" smtClean="0">
                <a:latin typeface="Consolas" panose="020B0609020204030204" pitchFamily="49" charset="0"/>
                <a:cs typeface="Consolas" panose="020B0609020204030204" pitchFamily="49" charset="0"/>
              </a:rPr>
              <a:t>`</a:t>
            </a:r>
          </a:p>
          <a:p>
            <a:r>
              <a:rPr lang="en-US" sz="2200" i="1" dirty="0" smtClean="0">
                <a:latin typeface="Consolas" panose="020B0609020204030204" pitchFamily="49" charset="0"/>
                <a:cs typeface="Consolas" panose="020B0609020204030204" pitchFamily="49" charset="0"/>
              </a:rPr>
              <a:t>-</a:t>
            </a:r>
            <a:r>
              <a:rPr lang="en-US" sz="2200" i="1" dirty="0">
                <a:latin typeface="Consolas" panose="020B0609020204030204" pitchFamily="49" charset="0"/>
                <a:cs typeface="Consolas" panose="020B0609020204030204" pitchFamily="49" charset="0"/>
              </a:rPr>
              <a:t>Configuration</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MyConfigurationFilePath</a:t>
            </a:r>
            <a:r>
              <a:rPr lang="en-US" sz="2200" dirty="0">
                <a:latin typeface="Consolas" panose="020B0609020204030204" pitchFamily="49" charset="0"/>
                <a:cs typeface="Consolas" panose="020B0609020204030204" pitchFamily="49" charset="0"/>
              </a:rPr>
              <a:t> </a:t>
            </a:r>
            <a:r>
              <a:rPr lang="en-US" sz="2200" i="1" dirty="0" smtClean="0">
                <a:latin typeface="Consolas" panose="020B0609020204030204" pitchFamily="49" charset="0"/>
                <a:cs typeface="Consolas" panose="020B0609020204030204" pitchFamily="49" charset="0"/>
              </a:rPr>
              <a:t>-Package</a:t>
            </a:r>
            <a:r>
              <a:rPr lang="en-US" sz="2200" dirty="0" smtClean="0">
                <a:latin typeface="Consolas" panose="020B0609020204030204" pitchFamily="49" charset="0"/>
                <a:cs typeface="Consolas" panose="020B0609020204030204" pitchFamily="49" charset="0"/>
              </a:rPr>
              <a:t> </a:t>
            </a:r>
            <a:r>
              <a:rPr lang="en-US" sz="2200" dirty="0">
                <a:latin typeface="Consolas" panose="020B0609020204030204" pitchFamily="49" charset="0"/>
                <a:cs typeface="Consolas" panose="020B0609020204030204" pitchFamily="49" charset="0"/>
              </a:rPr>
              <a:t>$</a:t>
            </a:r>
            <a:r>
              <a:rPr lang="en-US" sz="2200" dirty="0" err="1" smtClean="0">
                <a:latin typeface="Consolas" panose="020B0609020204030204" pitchFamily="49" charset="0"/>
                <a:cs typeface="Consolas" panose="020B0609020204030204" pitchFamily="49" charset="0"/>
              </a:rPr>
              <a:t>MyPackageFilePath</a:t>
            </a:r>
            <a:endParaRPr lang="en-US" sz="2200" dirty="0" smtClean="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sz="2200" b="1" dirty="0">
                <a:latin typeface="Consolas" panose="020B0609020204030204" pitchFamily="49" charset="0"/>
                <a:cs typeface="Consolas" panose="020B0609020204030204" pitchFamily="49" charset="0"/>
              </a:rPr>
              <a:t>New-</a:t>
            </a:r>
            <a:r>
              <a:rPr lang="en-US" sz="2200" b="1" dirty="0" err="1">
                <a:latin typeface="Consolas" panose="020B0609020204030204" pitchFamily="49" charset="0"/>
                <a:cs typeface="Consolas" panose="020B0609020204030204" pitchFamily="49" charset="0"/>
              </a:rPr>
              <a:t>AzureQuickVM</a:t>
            </a:r>
            <a:r>
              <a:rPr lang="en-US" sz="2200" dirty="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-Windows</a:t>
            </a:r>
            <a:r>
              <a:rPr lang="en-US" sz="2200" dirty="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a:t>
            </a:r>
            <a:r>
              <a:rPr lang="en-US" sz="2200" i="1" dirty="0" err="1">
                <a:latin typeface="Consolas" panose="020B0609020204030204" pitchFamily="49" charset="0"/>
                <a:cs typeface="Consolas" panose="020B0609020204030204" pitchFamily="49" charset="0"/>
              </a:rPr>
              <a:t>ServiceName</a:t>
            </a:r>
            <a:r>
              <a:rPr lang="en-US" sz="2200" dirty="0">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a:t>
            </a:r>
            <a:r>
              <a:rPr lang="en-US" sz="2200" dirty="0" err="1" smtClean="0">
                <a:latin typeface="Consolas" panose="020B0609020204030204" pitchFamily="49" charset="0"/>
                <a:cs typeface="Consolas" panose="020B0609020204030204" pitchFamily="49" charset="0"/>
              </a:rPr>
              <a:t>svcName</a:t>
            </a:r>
            <a:r>
              <a:rPr lang="en-US" sz="2200" dirty="0" smtClean="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-Name</a:t>
            </a:r>
            <a:r>
              <a:rPr lang="en-US" sz="2200" dirty="0">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a:t>
            </a:r>
            <a:r>
              <a:rPr lang="en-US" sz="2200" dirty="0" err="1" smtClean="0">
                <a:latin typeface="Consolas" panose="020B0609020204030204" pitchFamily="49" charset="0"/>
                <a:cs typeface="Consolas" panose="020B0609020204030204" pitchFamily="49" charset="0"/>
              </a:rPr>
              <a:t>vmName</a:t>
            </a:r>
            <a:r>
              <a:rPr lang="en-US" sz="2200" dirty="0">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a:t>
            </a:r>
          </a:p>
          <a:p>
            <a:r>
              <a:rPr lang="en-US" sz="2200" i="1" dirty="0" smtClean="0">
                <a:latin typeface="Consolas" panose="020B0609020204030204" pitchFamily="49" charset="0"/>
                <a:cs typeface="Consolas" panose="020B0609020204030204" pitchFamily="49" charset="0"/>
              </a:rPr>
              <a:t>-</a:t>
            </a:r>
            <a:r>
              <a:rPr lang="en-US" sz="2200" i="1" dirty="0" err="1">
                <a:latin typeface="Consolas" panose="020B0609020204030204" pitchFamily="49" charset="0"/>
                <a:cs typeface="Consolas" panose="020B0609020204030204" pitchFamily="49" charset="0"/>
              </a:rPr>
              <a:t>ImageName</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image.ImageName</a:t>
            </a:r>
            <a:r>
              <a:rPr lang="en-US" sz="2200" dirty="0">
                <a:latin typeface="Consolas" panose="020B0609020204030204" pitchFamily="49" charset="0"/>
                <a:cs typeface="Consolas" panose="020B0609020204030204" pitchFamily="49" charset="0"/>
              </a:rPr>
              <a:t> </a:t>
            </a:r>
            <a:r>
              <a:rPr lang="en-US" sz="2200" i="1" dirty="0">
                <a:latin typeface="Consolas" panose="020B0609020204030204" pitchFamily="49" charset="0"/>
                <a:cs typeface="Consolas" panose="020B0609020204030204" pitchFamily="49" charset="0"/>
              </a:rPr>
              <a:t>-Location</a:t>
            </a:r>
            <a:r>
              <a:rPr lang="en-US" sz="2200" dirty="0">
                <a:latin typeface="Consolas" panose="020B0609020204030204" pitchFamily="49" charset="0"/>
                <a:cs typeface="Consolas" panose="020B0609020204030204" pitchFamily="49" charset="0"/>
              </a:rPr>
              <a:t> $location </a:t>
            </a:r>
            <a:r>
              <a:rPr lang="en-US" sz="2200" i="1" dirty="0">
                <a:latin typeface="Consolas" panose="020B0609020204030204" pitchFamily="49" charset="0"/>
                <a:cs typeface="Consolas" panose="020B0609020204030204" pitchFamily="49" charset="0"/>
              </a:rPr>
              <a:t>-</a:t>
            </a:r>
            <a:r>
              <a:rPr lang="en-US" sz="2200" i="1" dirty="0" err="1">
                <a:latin typeface="Consolas" panose="020B0609020204030204" pitchFamily="49" charset="0"/>
                <a:cs typeface="Consolas" panose="020B0609020204030204" pitchFamily="49" charset="0"/>
              </a:rPr>
              <a:t>AdminUsername</a:t>
            </a:r>
            <a:r>
              <a:rPr lang="en-US" sz="2200" dirty="0">
                <a:latin typeface="Consolas" panose="020B0609020204030204" pitchFamily="49" charset="0"/>
                <a:cs typeface="Consolas" panose="020B0609020204030204" pitchFamily="49" charset="0"/>
              </a:rPr>
              <a:t> $user </a:t>
            </a:r>
            <a:r>
              <a:rPr lang="en-US" sz="2200" i="1" dirty="0">
                <a:latin typeface="Consolas" panose="020B0609020204030204" pitchFamily="49" charset="0"/>
                <a:cs typeface="Consolas" panose="020B0609020204030204" pitchFamily="49" charset="0"/>
              </a:rPr>
              <a:t>-Password</a:t>
            </a:r>
            <a:r>
              <a:rPr lang="en-US" sz="2200" dirty="0">
                <a:latin typeface="Consolas" panose="020B0609020204030204" pitchFamily="49" charset="0"/>
                <a:cs typeface="Consolas" panose="020B0609020204030204" pitchFamily="49" charset="0"/>
              </a:rPr>
              <a:t> $pass</a:t>
            </a:r>
          </a:p>
        </p:txBody>
      </p:sp>
      <p:pic>
        <p:nvPicPr>
          <p:cNvPr id="7" name="Picture 2" descr="http://www.kitchensoap.com/wp-content/uploads/2012/07/automate_all_the_things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5723" y="0"/>
            <a:ext cx="3154745" cy="236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47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35" presetClass="path" presetSubtype="0" accel="50000" decel="50000" fill="hold" grpId="0" nodeType="withEffect">
                                  <p:stCondLst>
                                    <p:cond delay="0"/>
                                  </p:stCondLst>
                                  <p:childTnLst>
                                    <p:animMotion origin="layout" path="M -1.24585E-6 -3.59964E-6 L -0.07889 -0.00907 " pathEditMode="relative" rAng="0" ptsTypes="AA">
                                      <p:cBhvr>
                                        <p:cTn id="11" dur="2000" fill="hold"/>
                                        <p:tgtEl>
                                          <p:spTgt spid="3">
                                            <p:txEl>
                                              <p:pRg st="0" end="0"/>
                                            </p:txEl>
                                          </p:spTgt>
                                        </p:tgtEl>
                                        <p:attrNameLst>
                                          <p:attrName>ppt_x</p:attrName>
                                          <p:attrName>ppt_y</p:attrName>
                                        </p:attrNameLst>
                                      </p:cBhvr>
                                      <p:rCtr x="-3944" y="-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5.png"/></Relationships>
</file>

<file path=ppt/theme/theme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8b529f77-48ab-4581-b468-93f09345b8aa"/>
    <ds:schemaRef ds:uri="http://purl.org/dc/dcmitype/"/>
    <ds:schemaRef ds:uri="http://purl.org/dc/terms/"/>
    <ds:schemaRef ds:uri="http://purl.org/dc/elements/1.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2295e2e7-0eeb-498e-8716-217bb2ee6ee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Azure_PPT_template 1.potx</Template>
  <TotalTime>19403</TotalTime>
  <Words>6318</Words>
  <Application>Microsoft Office PowerPoint</Application>
  <PresentationFormat>Custom</PresentationFormat>
  <Paragraphs>632</Paragraphs>
  <Slides>41</Slides>
  <Notes>33</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41</vt:i4>
      </vt:variant>
    </vt:vector>
  </HeadingPairs>
  <TitlesOfParts>
    <vt:vector size="52" baseType="lpstr">
      <vt:lpstr>Arial</vt:lpstr>
      <vt:lpstr>Calibri</vt:lpstr>
      <vt:lpstr>Calibri Light</vt:lpstr>
      <vt:lpstr>Consolas</vt:lpstr>
      <vt:lpstr>Segoe UI</vt:lpstr>
      <vt:lpstr>Segoe UI Light</vt:lpstr>
      <vt:lpstr>Wingdings</vt:lpstr>
      <vt:lpstr>Azure_PPT_template 1</vt:lpstr>
      <vt:lpstr>MSVID_Product_Brand_template_16-9_WHITE_Cyan-accent</vt:lpstr>
      <vt:lpstr>Office Theme</vt:lpstr>
      <vt:lpstr>MS1444_Windows Azure Template 16x9_r08a</vt:lpstr>
      <vt:lpstr>3:30pm – 4:30pm</vt:lpstr>
      <vt:lpstr>10 Ways to Guarantee Your Microsoft Azure Project Will Fail!</vt:lpstr>
      <vt:lpstr>Michael S. Collier</vt:lpstr>
      <vt:lpstr>PowerPoint Presentation</vt:lpstr>
      <vt:lpstr>Central Ohio Cloud Computing  User Group</vt:lpstr>
      <vt:lpstr>Disclaimer</vt:lpstr>
      <vt:lpstr>PowerPoint Presentation</vt:lpstr>
      <vt:lpstr>#10 – Lack of Automation</vt:lpstr>
      <vt:lpstr>#10 – Lack of Automation</vt:lpstr>
      <vt:lpstr>#9 – Poor Subscription Segregation</vt:lpstr>
      <vt:lpstr>#8 – Failure to Understand Core Features</vt:lpstr>
      <vt:lpstr>#8 – Failure to Understand Core Features</vt:lpstr>
      <vt:lpstr>#8 – Failure to Understand Core Features</vt:lpstr>
      <vt:lpstr>#7 – Everything has a Limit</vt:lpstr>
      <vt:lpstr>#7 – Everything has a Limit</vt:lpstr>
      <vt:lpstr>#7 – Everything has a Limit</vt:lpstr>
      <vt:lpstr>#6 – Infrastructure Planning</vt:lpstr>
      <vt:lpstr>#6 – Infrastructure Planning</vt:lpstr>
      <vt:lpstr>#6 – Infrastructure Planning</vt:lpstr>
      <vt:lpstr>#5 – Failure to Embrace Failure</vt:lpstr>
      <vt:lpstr>#5 – Failure to Embrace Failure</vt:lpstr>
      <vt:lpstr>#5 – Failure to Embrace Failure</vt:lpstr>
      <vt:lpstr>#5 – Failure to Embrace Failure</vt:lpstr>
      <vt:lpstr>#5 – Failure to Embrace Failure</vt:lpstr>
      <vt:lpstr>#4 – Poor or No Scale Strategy</vt:lpstr>
      <vt:lpstr>#4 – Poor or No Scale Strategy</vt:lpstr>
      <vt:lpstr>#4 – Poor or No Scale Strategy</vt:lpstr>
      <vt:lpstr>#4 – Poor or No Scale Strategy</vt:lpstr>
      <vt:lpstr>#4 – Poor or No Scale Strategy</vt:lpstr>
      <vt:lpstr>#3 – No Load or Performance Testing</vt:lpstr>
      <vt:lpstr>#3 – No Load or Performance Testing</vt:lpstr>
      <vt:lpstr>#3 – No Load or Performance Testing</vt:lpstr>
      <vt:lpstr>#2 – Throwing it Over the Wall</vt:lpstr>
      <vt:lpstr>#1 – Non-existent Instrumentation or Telemetry</vt:lpstr>
      <vt:lpstr>#1 – Non-existent Instrumentation or Telemetry</vt:lpstr>
      <vt:lpstr>#1 – Non-existent Instrumentation or Telemetry</vt:lpstr>
      <vt:lpstr>#1 – Non-existent Instrumentation or Telemetry</vt:lpstr>
      <vt:lpstr>#1 – Non-existent Instrumentation or Telemetry</vt:lpstr>
      <vt:lpstr>What Have We Learned?</vt:lpstr>
      <vt:lpstr>What Have We Learned?</vt:lpstr>
      <vt:lpstr>Thank You!</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Visual Identity PowerPoint Guidelines</dc:title>
  <dc:subject>Microsoft Visual Identity PowerPoint Guidelines for product brands</dc:subject>
  <dc:creator>Mary Feil-Jacobs, Saku Uchikawa</dc:creator>
  <cp:keywords>MSVID, Brand Guidelines, Branding, Visual Identity, grid</cp:keywords>
  <dc:description>Template: Maryfj_x000d_
Formatting: Maryfj, Sakuu_x000d_
Audience Type: Internal</dc:description>
  <cp:lastModifiedBy>Michael Collier</cp:lastModifiedBy>
  <cp:revision>1190</cp:revision>
  <dcterms:created xsi:type="dcterms:W3CDTF">2012-05-22T07:38:31Z</dcterms:created>
  <dcterms:modified xsi:type="dcterms:W3CDTF">2014-04-04T18:27:07Z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